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94" r:id="rId2"/>
    <p:sldId id="437" r:id="rId3"/>
    <p:sldId id="400" r:id="rId4"/>
    <p:sldId id="401" r:id="rId5"/>
    <p:sldId id="404" r:id="rId6"/>
    <p:sldId id="411" r:id="rId7"/>
    <p:sldId id="432" r:id="rId8"/>
    <p:sldId id="433" r:id="rId9"/>
    <p:sldId id="434" r:id="rId10"/>
    <p:sldId id="420" r:id="rId11"/>
    <p:sldId id="441" r:id="rId12"/>
    <p:sldId id="440" r:id="rId13"/>
    <p:sldId id="442" r:id="rId14"/>
    <p:sldId id="443" r:id="rId15"/>
    <p:sldId id="435" r:id="rId16"/>
    <p:sldId id="436" r:id="rId17"/>
    <p:sldId id="423" r:id="rId18"/>
    <p:sldId id="438" r:id="rId19"/>
    <p:sldId id="439" r:id="rId20"/>
    <p:sldId id="444" r:id="rId21"/>
    <p:sldId id="424" r:id="rId22"/>
    <p:sldId id="425" r:id="rId23"/>
    <p:sldId id="430" r:id="rId24"/>
    <p:sldId id="431" r:id="rId25"/>
    <p:sldId id="398" r:id="rId26"/>
    <p:sldId id="397" r:id="rId27"/>
    <p:sldId id="396" r:id="rId28"/>
    <p:sldId id="399" r:id="rId29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BB44"/>
    <a:srgbClr val="009143"/>
    <a:srgbClr val="008000"/>
    <a:srgbClr val="00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7" autoAdjust="0"/>
    <p:restoredTop sz="85612" autoAdjust="0"/>
  </p:normalViewPr>
  <p:slideViewPr>
    <p:cSldViewPr>
      <p:cViewPr>
        <p:scale>
          <a:sx n="90" d="100"/>
          <a:sy n="90" d="100"/>
        </p:scale>
        <p:origin x="-1445" y="-2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4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-1542" y="14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3947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098491" y="8859334"/>
            <a:ext cx="562795" cy="151407"/>
          </a:xfrm>
          <a:prstGeom prst="rect">
            <a:avLst/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230" tIns="44115" rIns="88230" bIns="44115" rtlCol="0" anchor="ctr"/>
          <a:lstStyle/>
          <a:p>
            <a:pPr algn="ctr"/>
            <a:endParaRPr lang="en-CA" sz="1000" dirty="0"/>
          </a:p>
        </p:txBody>
      </p:sp>
      <p:sp>
        <p:nvSpPr>
          <p:cNvPr id="2" name="Rectangle 1"/>
          <p:cNvSpPr/>
          <p:nvPr/>
        </p:nvSpPr>
        <p:spPr>
          <a:xfrm>
            <a:off x="6098492" y="9051848"/>
            <a:ext cx="562795" cy="151407"/>
          </a:xfrm>
          <a:prstGeom prst="rect">
            <a:avLst/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230" tIns="44115" rIns="88230" bIns="44115" rtlCol="0" anchor="ctr"/>
          <a:lstStyle/>
          <a:p>
            <a:pPr algn="ctr"/>
            <a:endParaRPr lang="en-CA" b="1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0400" y="357188"/>
            <a:ext cx="5689600" cy="3201987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5571" tIns="47786" rIns="95571" bIns="47786" rtlCol="0" anchor="ctr"/>
          <a:lstStyle/>
          <a:p>
            <a:endParaRPr lang="en-CA"/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255742" y="8812619"/>
            <a:ext cx="6497329" cy="402310"/>
            <a:chOff x="343" y="5542"/>
            <a:chExt cx="3834" cy="269"/>
          </a:xfrm>
        </p:grpSpPr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343" y="5544"/>
              <a:ext cx="3834" cy="0"/>
            </a:xfrm>
            <a:prstGeom prst="line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700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4174" y="5542"/>
              <a:ext cx="0" cy="269"/>
            </a:xfrm>
            <a:prstGeom prst="line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700"/>
            </a:p>
          </p:txBody>
        </p:sp>
      </p:grp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6188438" y="9057099"/>
            <a:ext cx="386324" cy="14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48172">
              <a:lnSpc>
                <a:spcPct val="108000"/>
              </a:lnSpc>
              <a:spcBef>
                <a:spcPct val="0"/>
              </a:spcBef>
            </a:pPr>
            <a:r>
              <a:rPr lang="en-US" sz="900" b="0" dirty="0">
                <a:solidFill>
                  <a:schemeClr val="bg1"/>
                </a:solidFill>
                <a:latin typeface="Calibri" pitchFamily="34" charset="0"/>
              </a:rPr>
              <a:t>Page </a:t>
            </a:r>
            <a:fld id="{C3F4F36C-6974-44C8-AD0B-5A4C17AF6C85}" type="slidenum">
              <a:rPr lang="en-US" sz="900" b="0">
                <a:solidFill>
                  <a:schemeClr val="bg1"/>
                </a:solidFill>
                <a:latin typeface="Calibri" pitchFamily="34" charset="0"/>
              </a:rPr>
              <a:pPr algn="ctr" defTabSz="948172">
                <a:lnSpc>
                  <a:spcPct val="108000"/>
                </a:lnSpc>
                <a:spcBef>
                  <a:spcPct val="0"/>
                </a:spcBef>
              </a:pPr>
              <a:t>‹#›</a:t>
            </a:fld>
            <a:endParaRPr lang="en-US" sz="900" b="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Rectangle 40"/>
          <p:cNvSpPr>
            <a:spLocks noChangeArrowheads="1"/>
          </p:cNvSpPr>
          <p:nvPr/>
        </p:nvSpPr>
        <p:spPr bwMode="auto">
          <a:xfrm>
            <a:off x="5250485" y="8964071"/>
            <a:ext cx="792495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916004">
              <a:spcBef>
                <a:spcPct val="0"/>
              </a:spcBef>
            </a:pPr>
            <a:r>
              <a:rPr lang="en-US" sz="700" dirty="0" smtClean="0">
                <a:solidFill>
                  <a:schemeClr val="tx1"/>
                </a:solidFill>
                <a:latin typeface="Calibri" pitchFamily="34" charset="0"/>
              </a:rPr>
              <a:t>V1.2B13/01/14EN</a:t>
            </a:r>
            <a:endParaRPr lang="en-US" sz="7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ctangle 43"/>
          <p:cNvSpPr>
            <a:spLocks noChangeArrowheads="1"/>
          </p:cNvSpPr>
          <p:nvPr/>
        </p:nvSpPr>
        <p:spPr bwMode="auto">
          <a:xfrm>
            <a:off x="173212" y="8793871"/>
            <a:ext cx="5084587" cy="39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728" tIns="45864" rIns="91728" bIns="45864">
            <a:spAutoFit/>
          </a:bodyPr>
          <a:lstStyle/>
          <a:p>
            <a:pPr algn="just" defTabSz="917536">
              <a:spcBef>
                <a:spcPct val="0"/>
              </a:spcBef>
            </a:pPr>
            <a:r>
              <a:rPr lang="en-CA" sz="650" dirty="0" smtClean="0">
                <a:latin typeface="Calibri" pitchFamily="34" charset="0"/>
              </a:rPr>
              <a:t>All </a:t>
            </a:r>
            <a:r>
              <a:rPr lang="en-CA" sz="650" dirty="0">
                <a:latin typeface="Calibri" pitchFamily="34" charset="0"/>
              </a:rPr>
              <a:t>registered and unregistered trademarks (service marks, brands, icons, copyright etc.) mentioned on in this document are the property of their respective owners. PMI-ACP, PMI-Agile Certified Practitioner (PMI-ACP), PMOBOK, PMI, and PMP are either marks or registered marks of the Project Management Institute, Inc.</a:t>
            </a:r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 flipV="1">
            <a:off x="256625" y="240313"/>
            <a:ext cx="6497151" cy="0"/>
          </a:xfrm>
          <a:prstGeom prst="lin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230" tIns="44115" rIns="88230" bIns="44115" anchor="ctr"/>
          <a:lstStyle/>
          <a:p>
            <a:endParaRPr lang="en-CA"/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173213" y="16832"/>
            <a:ext cx="6549128" cy="24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654" tIns="45827" rIns="91654" bIns="45827">
            <a:spAutoFit/>
          </a:bodyPr>
          <a:lstStyle>
            <a:lvl1pPr algn="l" defTabSz="949325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474663" algn="l" defTabSz="949325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</a:defRPr>
            </a:lvl2pPr>
            <a:lvl3pPr marL="949325" algn="l" defTabSz="949325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423988" algn="l" defTabSz="949325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</a:defRPr>
            </a:lvl4pPr>
            <a:lvl5pPr marL="1898650" algn="l" defTabSz="949325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</a:defRPr>
            </a:lvl5pPr>
            <a:lvl6pPr marL="235585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81305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27025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72745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000" b="1" dirty="0" smtClean="0">
                <a:latin typeface="+mj-lt"/>
              </a:rPr>
              <a:t>PMI Agile Certified Practitioner</a:t>
            </a:r>
            <a:r>
              <a:rPr lang="en-US" sz="1000" b="1" baseline="0" dirty="0" smtClean="0">
                <a:latin typeface="+mj-lt"/>
              </a:rPr>
              <a:t> (PMI</a:t>
            </a:r>
            <a:r>
              <a:rPr lang="en-US" sz="1000" b="1" dirty="0" smtClean="0">
                <a:latin typeface="+mj-lt"/>
              </a:rPr>
              <a:t>-ACP)®</a:t>
            </a:r>
            <a:r>
              <a:rPr lang="en-US" sz="1000" b="1" baseline="0" dirty="0" smtClean="0">
                <a:latin typeface="+mj-lt"/>
              </a:rPr>
              <a:t> -Certification Overview</a:t>
            </a:r>
            <a:endParaRPr lang="en-US" sz="1000" b="1" dirty="0" smtClean="0">
              <a:latin typeface="+mj-lt"/>
            </a:endParaRPr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256624" y="3738478"/>
            <a:ext cx="6497151" cy="4988930"/>
          </a:xfrm>
          <a:prstGeom prst="rect">
            <a:avLst/>
          </a:prstGeom>
        </p:spPr>
        <p:txBody>
          <a:bodyPr vert="horz" lIns="88230" tIns="44115" rIns="88230" bIns="44115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6099136" y="8863051"/>
            <a:ext cx="562148" cy="142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948172">
              <a:lnSpc>
                <a:spcPct val="108000"/>
              </a:lnSpc>
              <a:spcBef>
                <a:spcPct val="0"/>
              </a:spcBef>
            </a:pPr>
            <a:r>
              <a:rPr lang="en-US" sz="900" b="0" dirty="0" smtClean="0">
                <a:solidFill>
                  <a:schemeClr val="bg1"/>
                </a:solidFill>
                <a:latin typeface="Calibri" pitchFamily="34" charset="0"/>
              </a:rPr>
              <a:t>01</a:t>
            </a:r>
            <a:endParaRPr lang="en-US" sz="900" b="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V="1">
            <a:off x="256625" y="3676047"/>
            <a:ext cx="6497151" cy="0"/>
          </a:xfrm>
          <a:prstGeom prst="line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230" tIns="44115" rIns="88230" bIns="4411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61300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just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just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just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just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just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1073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111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8484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4125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79563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98488" y="381000"/>
            <a:ext cx="5688012" cy="3200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375554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6715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98488" y="381000"/>
            <a:ext cx="5688012" cy="3200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375554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C) According to Agile Manifesto principles, “working software is the primary measure of progress”.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8848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88480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722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76600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72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9868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7461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279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6806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432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2820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019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74031"/>
            <a:ext cx="6705600" cy="1102519"/>
          </a:xfrm>
        </p:spPr>
        <p:txBody>
          <a:bodyPr>
            <a:noAutofit/>
          </a:bodyPr>
          <a:lstStyle>
            <a:lvl1pPr algn="l">
              <a:defRPr sz="3600" b="1" baseline="0">
                <a:solidFill>
                  <a:srgbClr val="77BB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37839" y="730548"/>
            <a:ext cx="1043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/>
            <a:r>
              <a:rPr lang="en-US" sz="1800" b="1" dirty="0" smtClean="0">
                <a:solidFill>
                  <a:srgbClr val="77BB44"/>
                </a:solidFill>
                <a:cs typeface="Arial" pitchFamily="34" charset="0"/>
              </a:rPr>
              <a:t>360</a:t>
            </a: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PMO</a:t>
            </a:r>
            <a:endParaRPr lang="en-US" sz="1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11" name="Pie 10"/>
          <p:cNvSpPr/>
          <p:nvPr userDrawn="1"/>
        </p:nvSpPr>
        <p:spPr>
          <a:xfrm>
            <a:off x="533400" y="209550"/>
            <a:ext cx="914400" cy="91440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>
              <a:solidFill>
                <a:prstClr val="white"/>
              </a:solidFill>
            </a:endParaRPr>
          </a:p>
        </p:txBody>
      </p:sp>
      <p:sp>
        <p:nvSpPr>
          <p:cNvPr id="12" name="Pie 11"/>
          <p:cNvSpPr/>
          <p:nvPr userDrawn="1"/>
        </p:nvSpPr>
        <p:spPr>
          <a:xfrm rot="16200000">
            <a:off x="533400" y="241450"/>
            <a:ext cx="914400" cy="9144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/>
          </a:p>
        </p:txBody>
      </p:sp>
      <p:sp>
        <p:nvSpPr>
          <p:cNvPr id="17" name="Pie 16"/>
          <p:cNvSpPr/>
          <p:nvPr userDrawn="1"/>
        </p:nvSpPr>
        <p:spPr>
          <a:xfrm rot="5400000">
            <a:off x="575932" y="216374"/>
            <a:ext cx="914400" cy="9144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533405" y="3028950"/>
            <a:ext cx="6705595" cy="762000"/>
          </a:xfrm>
          <a:extLst/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600" b="0" dirty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95550"/>
            <a:ext cx="2957513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9016"/>
            <a:ext cx="8699400" cy="648000"/>
          </a:xfrm>
        </p:spPr>
        <p:txBody>
          <a:bodyPr/>
          <a:lstStyle>
            <a:lvl1pPr algn="l">
              <a:defRPr b="1">
                <a:solidFill>
                  <a:srgbClr val="77BB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" y="812055"/>
            <a:ext cx="8712000" cy="4013796"/>
          </a:xfrm>
        </p:spPr>
        <p:txBody>
          <a:bodyPr/>
          <a:lstStyle>
            <a:lvl1pPr marL="457200" indent="-287338">
              <a:spcBef>
                <a:spcPts val="300"/>
              </a:spcBef>
              <a:spcAft>
                <a:spcPts val="300"/>
              </a:spcAft>
              <a:buClr>
                <a:srgbClr val="77BB44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 marL="1031875" indent="-457200">
              <a:buClr>
                <a:srgbClr val="77BB44"/>
              </a:buClr>
              <a:buFont typeface="Calibri" panose="020F0502020204030204" pitchFamily="34" charset="0"/>
              <a:buChar char="→"/>
              <a:defRPr sz="2200">
                <a:solidFill>
                  <a:schemeClr val="tx1"/>
                </a:solidFill>
              </a:defRPr>
            </a:lvl2pPr>
            <a:lvl3pPr marL="1319213" indent="-287338">
              <a:buClr>
                <a:srgbClr val="77BB44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 marL="1657350" indent="-285750">
              <a:buClr>
                <a:srgbClr val="77BB44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2114550" indent="-285750">
              <a:buClr>
                <a:srgbClr val="77BB44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893716" y="4778375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587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87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87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87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87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2000" b="1" dirty="0" smtClean="0">
                <a:solidFill>
                  <a:srgbClr val="77BB44"/>
                </a:solidFill>
                <a:cs typeface="Arial" charset="0"/>
              </a:rPr>
              <a:t>360</a:t>
            </a:r>
            <a:r>
              <a:rPr lang="en-US" sz="2000" b="1" dirty="0" smtClean="0">
                <a:solidFill>
                  <a:srgbClr val="7F7F7F"/>
                </a:solidFill>
                <a:cs typeface="Arial" charset="0"/>
              </a:rPr>
              <a:t>PMO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77BB4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457200" indent="-457200">
              <a:buClr>
                <a:srgbClr val="009143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 marL="914400" indent="-457200">
              <a:buClr>
                <a:srgbClr val="009143"/>
              </a:buClr>
              <a:buFont typeface="Calibri" panose="020F0502020204030204" pitchFamily="34" charset="0"/>
              <a:buChar char="→"/>
              <a:defRPr sz="2400">
                <a:solidFill>
                  <a:schemeClr val="tx1"/>
                </a:solidFill>
              </a:defRPr>
            </a:lvl2pPr>
            <a:lvl3pPr>
              <a:buClr>
                <a:srgbClr val="009143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009143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009143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457200" indent="-457200">
              <a:buClr>
                <a:srgbClr val="009143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 marL="800100" indent="-342900">
              <a:buClr>
                <a:srgbClr val="009143"/>
              </a:buClr>
              <a:buFont typeface="Calibri" panose="020F0502020204030204" pitchFamily="34" charset="0"/>
              <a:buChar char="→"/>
              <a:defRPr sz="2400">
                <a:solidFill>
                  <a:schemeClr val="tx1"/>
                </a:solidFill>
              </a:defRPr>
            </a:lvl2pPr>
            <a:lvl3pPr>
              <a:buClr>
                <a:srgbClr val="009143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009143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009143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893716" y="4781550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587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87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87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87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87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2000" b="1" dirty="0" smtClean="0">
                <a:solidFill>
                  <a:srgbClr val="77BB44"/>
                </a:solidFill>
                <a:cs typeface="Arial" charset="0"/>
              </a:rPr>
              <a:t>360</a:t>
            </a:r>
            <a:r>
              <a:rPr lang="en-US" sz="2000" b="1" dirty="0" smtClean="0">
                <a:solidFill>
                  <a:srgbClr val="7F7F7F"/>
                </a:solidFill>
                <a:cs typeface="Arial" charset="0"/>
              </a:rPr>
              <a:t>PMO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783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177146-4A76-4F28-A8A4-C7C9AD55D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"/>
            <a:ext cx="8610600" cy="594122"/>
          </a:xfrm>
        </p:spPr>
        <p:txBody>
          <a:bodyPr/>
          <a:lstStyle>
            <a:lvl1pPr algn="l">
              <a:defRPr b="1">
                <a:solidFill>
                  <a:srgbClr val="77BB4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7BB4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indent="-342900">
              <a:buClr>
                <a:srgbClr val="008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 marL="800100" indent="-342900">
              <a:buClr>
                <a:srgbClr val="008000"/>
              </a:buClr>
              <a:buFont typeface="Calibri" panose="020F0502020204030204" pitchFamily="34" charset="0"/>
              <a:buChar char="→"/>
              <a:defRPr sz="2000">
                <a:solidFill>
                  <a:schemeClr val="tx1"/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7BB4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 marL="342900" indent="-342900">
              <a:buClr>
                <a:srgbClr val="008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 marL="914400" indent="-457200">
              <a:buClr>
                <a:srgbClr val="008000"/>
              </a:buClr>
              <a:buFont typeface="Calibri" panose="020F0502020204030204" pitchFamily="34" charset="0"/>
              <a:buChar char="→"/>
              <a:defRPr sz="2000">
                <a:solidFill>
                  <a:schemeClr val="tx1"/>
                </a:solidFill>
              </a:defRPr>
            </a:lvl2pPr>
            <a:lvl3pPr>
              <a:buClr>
                <a:srgbClr val="008000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008000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008000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893716" y="4781550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587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87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87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87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87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2000" b="1" dirty="0" smtClean="0">
                <a:solidFill>
                  <a:srgbClr val="77BB44"/>
                </a:solidFill>
                <a:cs typeface="Arial" charset="0"/>
              </a:rPr>
              <a:t>360</a:t>
            </a:r>
            <a:r>
              <a:rPr lang="en-US" sz="2000" b="1" dirty="0" smtClean="0">
                <a:solidFill>
                  <a:srgbClr val="7F7F7F"/>
                </a:solidFill>
                <a:cs typeface="Arial" charset="0"/>
              </a:rPr>
              <a:t>PMO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47783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177146-4A76-4F28-A8A4-C7C9AD55D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"/>
            <a:ext cx="8610600" cy="594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1">
                <a:solidFill>
                  <a:srgbClr val="77BB44"/>
                </a:solidFill>
              </a:defRPr>
            </a:lvl1pPr>
          </a:lstStyle>
          <a:p>
            <a:pPr lvl="0" algn="l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7893716" y="4781550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587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87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87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87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87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2000" b="1" dirty="0" smtClean="0">
                <a:solidFill>
                  <a:srgbClr val="77BB44"/>
                </a:solidFill>
                <a:cs typeface="Arial" charset="0"/>
              </a:rPr>
              <a:t>360</a:t>
            </a:r>
            <a:r>
              <a:rPr lang="en-US" sz="2000" b="1" dirty="0" smtClean="0">
                <a:solidFill>
                  <a:srgbClr val="7F7F7F"/>
                </a:solidFill>
                <a:cs typeface="Arial" charset="0"/>
              </a:rPr>
              <a:t>PMO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783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177146-4A76-4F28-A8A4-C7C9AD55D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7893716" y="4781550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587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87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87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87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87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2000" b="1" dirty="0" smtClean="0">
                <a:solidFill>
                  <a:srgbClr val="77BB44"/>
                </a:solidFill>
                <a:cs typeface="Arial" charset="0"/>
              </a:rPr>
              <a:t>360</a:t>
            </a:r>
            <a:r>
              <a:rPr lang="en-US" sz="2000" b="1" dirty="0" smtClean="0">
                <a:solidFill>
                  <a:srgbClr val="7F7F7F"/>
                </a:solidFill>
                <a:cs typeface="Arial" charset="0"/>
              </a:rPr>
              <a:t>PMO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783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177146-4A76-4F28-A8A4-C7C9AD55D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77BB4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 marL="457200" indent="-457200">
              <a:buClr>
                <a:srgbClr val="77BB44"/>
              </a:buClr>
              <a:buFont typeface="Wingdings" panose="05000000000000000000" pitchFamily="2" charset="2"/>
              <a:buChar char="§"/>
              <a:defRPr sz="3200">
                <a:solidFill>
                  <a:srgbClr val="77BB44"/>
                </a:solidFill>
              </a:defRPr>
            </a:lvl1pPr>
            <a:lvl2pPr>
              <a:buClr>
                <a:srgbClr val="77BB44"/>
              </a:buClr>
              <a:defRPr sz="2800">
                <a:solidFill>
                  <a:schemeClr val="tx1"/>
                </a:solidFill>
              </a:defRPr>
            </a:lvl2pPr>
            <a:lvl3pPr marL="1257300" indent="-342900">
              <a:buClr>
                <a:srgbClr val="77BB44"/>
              </a:buClr>
              <a:buFont typeface="Calibri" panose="020F0502020204030204" pitchFamily="34" charset="0"/>
              <a:buChar char="→"/>
              <a:defRPr sz="2400">
                <a:solidFill>
                  <a:schemeClr val="tx1"/>
                </a:solidFill>
              </a:defRPr>
            </a:lvl3pPr>
            <a:lvl4pPr>
              <a:buClr>
                <a:srgbClr val="77BB44"/>
              </a:buClr>
              <a:defRPr sz="2000">
                <a:solidFill>
                  <a:schemeClr val="tx1"/>
                </a:solidFill>
              </a:defRPr>
            </a:lvl4pPr>
            <a:lvl5pPr>
              <a:buClr>
                <a:srgbClr val="77BB44"/>
              </a:buCl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893716" y="4781550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587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87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87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87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87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2000" b="1" dirty="0" smtClean="0">
                <a:solidFill>
                  <a:srgbClr val="77BB44"/>
                </a:solidFill>
                <a:cs typeface="Arial" charset="0"/>
              </a:rPr>
              <a:t>360</a:t>
            </a:r>
            <a:r>
              <a:rPr lang="en-US" sz="2000" b="1" dirty="0" smtClean="0">
                <a:solidFill>
                  <a:srgbClr val="7F7F7F"/>
                </a:solidFill>
                <a:cs typeface="Arial" charset="0"/>
              </a:rPr>
              <a:t>PMO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783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177146-4A76-4F28-A8A4-C7C9AD55D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77BB4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77BB4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893716" y="4781550"/>
            <a:ext cx="1241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587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87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87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87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87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58775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2000" b="1" dirty="0" smtClean="0">
                <a:solidFill>
                  <a:srgbClr val="77BB44"/>
                </a:solidFill>
                <a:cs typeface="Arial" charset="0"/>
              </a:rPr>
              <a:t>360</a:t>
            </a:r>
            <a:r>
              <a:rPr lang="en-US" sz="2000" b="1" dirty="0" smtClean="0">
                <a:solidFill>
                  <a:srgbClr val="7F7F7F"/>
                </a:solidFill>
                <a:cs typeface="Arial" charset="0"/>
              </a:rPr>
              <a:t>PMO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783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177146-4A76-4F28-A8A4-C7C9AD55D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14300"/>
            <a:ext cx="8610600" cy="5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00101"/>
            <a:ext cx="8610600" cy="4042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3200" b="1" kern="1200" dirty="0">
          <a:solidFill>
            <a:srgbClr val="77BB44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77BB44"/>
        </a:buClr>
        <a:buFont typeface="Wingdings" panose="05000000000000000000" pitchFamily="2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>
          <a:srgbClr val="77BB44"/>
        </a:buClr>
        <a:buFont typeface="Calibri" panose="020F0502020204030204" pitchFamily="34" charset="0"/>
        <a:buChar char="→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77BB44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Clr>
          <a:srgbClr val="77BB44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Clr>
          <a:srgbClr val="77BB44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hdphoto" Target="../media/hdphoto5.wdp"/><Relationship Id="rId18" Type="http://schemas.openxmlformats.org/officeDocument/2006/relationships/image" Target="../media/image20.png"/><Relationship Id="rId26" Type="http://schemas.openxmlformats.org/officeDocument/2006/relationships/image" Target="../media/image28.jpeg"/><Relationship Id="rId3" Type="http://schemas.openxmlformats.org/officeDocument/2006/relationships/image" Target="../media/image9.png"/><Relationship Id="rId21" Type="http://schemas.openxmlformats.org/officeDocument/2006/relationships/image" Target="../media/image23.png"/><Relationship Id="rId7" Type="http://schemas.microsoft.com/office/2007/relationships/hdphoto" Target="../media/hdphoto3.wdp"/><Relationship Id="rId12" Type="http://schemas.openxmlformats.org/officeDocument/2006/relationships/image" Target="../media/image15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8.png"/><Relationship Id="rId20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24" Type="http://schemas.openxmlformats.org/officeDocument/2006/relationships/image" Target="../media/image26.png"/><Relationship Id="rId5" Type="http://schemas.microsoft.com/office/2007/relationships/hdphoto" Target="../media/hdphoto2.wdp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microsoft.com/office/2007/relationships/hdphoto" Target="../media/hdphoto4.wdp"/><Relationship Id="rId19" Type="http://schemas.openxmlformats.org/officeDocument/2006/relationships/image" Target="../media/image21.jpeg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14" Type="http://schemas.openxmlformats.org/officeDocument/2006/relationships/image" Target="../media/image16.png"/><Relationship Id="rId22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74031"/>
            <a:ext cx="8610600" cy="1102519"/>
          </a:xfrm>
        </p:spPr>
        <p:txBody>
          <a:bodyPr/>
          <a:lstStyle/>
          <a:p>
            <a:r>
              <a:rPr lang="en-CA" sz="3200" dirty="0" smtClean="0"/>
              <a:t>Agile Framework</a:t>
            </a:r>
            <a:endParaRPr lang="en-US" sz="3200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Sample Courseware Contents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75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Operating Model of Agile Team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29200" y="3630273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7BB44"/>
              </a:buClr>
              <a:buFont typeface="Arial" panose="020B0604020202020204" pitchFamily="34" charset="0"/>
              <a:buChar char="•"/>
            </a:pPr>
            <a:r>
              <a:rPr lang="en-CA" sz="1400" dirty="0"/>
              <a:t>Team </a:t>
            </a:r>
            <a:r>
              <a:rPr lang="en-CA" sz="1400" dirty="0" smtClean="0"/>
              <a:t>organized </a:t>
            </a:r>
            <a:r>
              <a:rPr lang="en-CA" sz="1400" dirty="0"/>
              <a:t>around the work</a:t>
            </a:r>
          </a:p>
          <a:p>
            <a:pPr marL="285750" indent="-285750">
              <a:buClr>
                <a:srgbClr val="77BB44"/>
              </a:buClr>
              <a:buFont typeface="Arial" panose="020B0604020202020204" pitchFamily="34" charset="0"/>
              <a:buChar char="•"/>
            </a:pPr>
            <a:r>
              <a:rPr lang="en-CA" sz="1400" dirty="0"/>
              <a:t>Empowered</a:t>
            </a:r>
          </a:p>
          <a:p>
            <a:pPr marL="285750" indent="-285750">
              <a:buClr>
                <a:srgbClr val="77BB44"/>
              </a:buClr>
              <a:buFont typeface="Arial" panose="020B0604020202020204" pitchFamily="34" charset="0"/>
              <a:buChar char="•"/>
            </a:pPr>
            <a:r>
              <a:rPr lang="en-CA" sz="1400" dirty="0"/>
              <a:t>Self organize / Self managed</a:t>
            </a:r>
          </a:p>
          <a:p>
            <a:pPr marL="285750" indent="-285750">
              <a:buClr>
                <a:srgbClr val="77BB44"/>
              </a:buClr>
              <a:buFont typeface="Arial" panose="020B0604020202020204" pitchFamily="34" charset="0"/>
              <a:buChar char="•"/>
            </a:pPr>
            <a:r>
              <a:rPr lang="en-CA" sz="1400" dirty="0"/>
              <a:t>Team </a:t>
            </a:r>
            <a:r>
              <a:rPr lang="en-CA" sz="1400" dirty="0" smtClean="0"/>
              <a:t>pulls </a:t>
            </a:r>
            <a:r>
              <a:rPr lang="en-CA" sz="1400" dirty="0"/>
              <a:t>the task from queue /backlog</a:t>
            </a:r>
          </a:p>
          <a:p>
            <a:pPr marL="285750" indent="-285750">
              <a:buClr>
                <a:srgbClr val="77BB44"/>
              </a:buClr>
              <a:buFont typeface="Arial" panose="020B0604020202020204" pitchFamily="34" charset="0"/>
              <a:buChar char="•"/>
            </a:pPr>
            <a:r>
              <a:rPr lang="en-CA" sz="1400" dirty="0"/>
              <a:t>Cross functional</a:t>
            </a:r>
          </a:p>
          <a:p>
            <a:pPr marL="285750" indent="-285750">
              <a:buClr>
                <a:srgbClr val="77BB44"/>
              </a:buClr>
              <a:buFont typeface="Arial" panose="020B0604020202020204" pitchFamily="34" charset="0"/>
              <a:buChar char="•"/>
            </a:pPr>
            <a:r>
              <a:rPr lang="en-CA" sz="1400" dirty="0"/>
              <a:t>Intensely collaborative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3768502"/>
            <a:ext cx="411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7BB44"/>
              </a:buClr>
              <a:buFont typeface="Arial" panose="020B0604020202020204" pitchFamily="34" charset="0"/>
              <a:buChar char="•"/>
            </a:pPr>
            <a:r>
              <a:rPr lang="en-CA" sz="1400" dirty="0"/>
              <a:t>Work </a:t>
            </a:r>
            <a:r>
              <a:rPr lang="en-CA" sz="1400" dirty="0" smtClean="0"/>
              <a:t>is organized </a:t>
            </a:r>
            <a:r>
              <a:rPr lang="en-CA" sz="1400" dirty="0"/>
              <a:t>around the </a:t>
            </a:r>
            <a:r>
              <a:rPr lang="en-CA" sz="1400" dirty="0" smtClean="0"/>
              <a:t>team</a:t>
            </a:r>
          </a:p>
          <a:p>
            <a:pPr marL="285750" indent="-285750">
              <a:buClr>
                <a:srgbClr val="77BB44"/>
              </a:buClr>
              <a:buFont typeface="Arial" panose="020B0604020202020204" pitchFamily="34" charset="0"/>
              <a:buChar char="•"/>
            </a:pPr>
            <a:r>
              <a:rPr lang="en-CA" sz="1400" dirty="0" smtClean="0"/>
              <a:t>Tasks are assigned (most of the time by the PM)</a:t>
            </a:r>
          </a:p>
          <a:p>
            <a:pPr marL="285750" indent="-285750">
              <a:buClr>
                <a:srgbClr val="77BB44"/>
              </a:buClr>
              <a:buFont typeface="Arial" panose="020B0604020202020204" pitchFamily="34" charset="0"/>
              <a:buChar char="•"/>
            </a:pPr>
            <a:r>
              <a:rPr lang="en-CA" sz="1400" dirty="0" smtClean="0"/>
              <a:t>Functional silos</a:t>
            </a:r>
            <a:endParaRPr lang="en-CA" sz="1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572000" y="948846"/>
            <a:ext cx="0" cy="3680304"/>
          </a:xfrm>
          <a:prstGeom prst="line">
            <a:avLst/>
          </a:prstGeom>
          <a:ln w="28575">
            <a:solidFill>
              <a:srgbClr val="77BB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86920" y="873000"/>
            <a:ext cx="1944000" cy="338554"/>
          </a:xfrm>
          <a:prstGeom prst="rect">
            <a:avLst/>
          </a:prstGeom>
          <a:solidFill>
            <a:srgbClr val="77BB4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 smtClean="0">
                <a:solidFill>
                  <a:schemeClr val="bg1"/>
                </a:solidFill>
              </a:rPr>
              <a:t>Functional Teams</a:t>
            </a:r>
            <a:endParaRPr lang="en-CA" sz="16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5990" y="873000"/>
            <a:ext cx="1944000" cy="338554"/>
          </a:xfrm>
          <a:prstGeom prst="rect">
            <a:avLst/>
          </a:prstGeom>
          <a:solidFill>
            <a:srgbClr val="77BB44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Agile Teams</a:t>
            </a:r>
          </a:p>
        </p:txBody>
      </p:sp>
      <p:pic>
        <p:nvPicPr>
          <p:cNvPr id="33" name="Picture 32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82" y="1539694"/>
            <a:ext cx="765211" cy="70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63" y="1812132"/>
            <a:ext cx="860425" cy="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094" y="2040731"/>
            <a:ext cx="860425" cy="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8" y="2452521"/>
            <a:ext cx="860425" cy="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61" y="2686050"/>
            <a:ext cx="860425" cy="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784" y="3089436"/>
            <a:ext cx="860425" cy="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583" y="3156264"/>
            <a:ext cx="860425" cy="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026" y="1591530"/>
            <a:ext cx="936625" cy="70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12" y="2727230"/>
            <a:ext cx="860425" cy="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7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987" y="2336831"/>
            <a:ext cx="860425" cy="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7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362" y="1604136"/>
            <a:ext cx="719500" cy="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7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837" y="2578450"/>
            <a:ext cx="860425" cy="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Freeform 66"/>
          <p:cNvSpPr/>
          <p:nvPr/>
        </p:nvSpPr>
        <p:spPr>
          <a:xfrm>
            <a:off x="6726216" y="1624671"/>
            <a:ext cx="607621" cy="89829"/>
          </a:xfrm>
          <a:custGeom>
            <a:avLst/>
            <a:gdLst>
              <a:gd name="connsiteX0" fmla="*/ 0 w 736270"/>
              <a:gd name="connsiteY0" fmla="*/ 119772 h 119772"/>
              <a:gd name="connsiteX1" fmla="*/ 391886 w 736270"/>
              <a:gd name="connsiteY1" fmla="*/ 1019 h 119772"/>
              <a:gd name="connsiteX2" fmla="*/ 736270 w 736270"/>
              <a:gd name="connsiteY2" fmla="*/ 72271 h 11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270" h="119772">
                <a:moveTo>
                  <a:pt x="0" y="119772"/>
                </a:moveTo>
                <a:cubicBezTo>
                  <a:pt x="134587" y="64354"/>
                  <a:pt x="269174" y="8936"/>
                  <a:pt x="391886" y="1019"/>
                </a:cubicBezTo>
                <a:cubicBezTo>
                  <a:pt x="514598" y="-6898"/>
                  <a:pt x="625434" y="32686"/>
                  <a:pt x="736270" y="72271"/>
                </a:cubicBezTo>
              </a:path>
            </a:pathLst>
          </a:custGeom>
          <a:noFill/>
          <a:ln>
            <a:solidFill>
              <a:srgbClr val="77BB44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Freeform 67"/>
          <p:cNvSpPr/>
          <p:nvPr/>
        </p:nvSpPr>
        <p:spPr>
          <a:xfrm>
            <a:off x="7655194" y="2147970"/>
            <a:ext cx="341793" cy="463138"/>
          </a:xfrm>
          <a:custGeom>
            <a:avLst/>
            <a:gdLst>
              <a:gd name="connsiteX0" fmla="*/ 0 w 341793"/>
              <a:gd name="connsiteY0" fmla="*/ 0 h 617517"/>
              <a:gd name="connsiteX1" fmla="*/ 320633 w 341793"/>
              <a:gd name="connsiteY1" fmla="*/ 249382 h 617517"/>
              <a:gd name="connsiteX2" fmla="*/ 285007 w 341793"/>
              <a:gd name="connsiteY2" fmla="*/ 617517 h 617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793" h="617517">
                <a:moveTo>
                  <a:pt x="0" y="0"/>
                </a:moveTo>
                <a:cubicBezTo>
                  <a:pt x="136566" y="73231"/>
                  <a:pt x="273132" y="146462"/>
                  <a:pt x="320633" y="249382"/>
                </a:cubicBezTo>
                <a:cubicBezTo>
                  <a:pt x="368134" y="352302"/>
                  <a:pt x="326570" y="484909"/>
                  <a:pt x="285007" y="617517"/>
                </a:cubicBezTo>
              </a:path>
            </a:pathLst>
          </a:custGeom>
          <a:noFill/>
          <a:ln>
            <a:solidFill>
              <a:srgbClr val="77BB44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Freeform 68"/>
          <p:cNvSpPr/>
          <p:nvPr/>
        </p:nvSpPr>
        <p:spPr>
          <a:xfrm>
            <a:off x="7309695" y="2335006"/>
            <a:ext cx="238621" cy="480950"/>
          </a:xfrm>
          <a:custGeom>
            <a:avLst/>
            <a:gdLst>
              <a:gd name="connsiteX0" fmla="*/ 238621 w 238621"/>
              <a:gd name="connsiteY0" fmla="*/ 641267 h 641267"/>
              <a:gd name="connsiteX1" fmla="*/ 24865 w 238621"/>
              <a:gd name="connsiteY1" fmla="*/ 439387 h 641267"/>
              <a:gd name="connsiteX2" fmla="*/ 12990 w 238621"/>
              <a:gd name="connsiteY2" fmla="*/ 0 h 64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621" h="641267">
                <a:moveTo>
                  <a:pt x="238621" y="641267"/>
                </a:moveTo>
                <a:cubicBezTo>
                  <a:pt x="150545" y="593766"/>
                  <a:pt x="62470" y="546265"/>
                  <a:pt x="24865" y="439387"/>
                </a:cubicBezTo>
                <a:cubicBezTo>
                  <a:pt x="-12740" y="332509"/>
                  <a:pt x="125" y="166254"/>
                  <a:pt x="12990" y="0"/>
                </a:cubicBezTo>
              </a:path>
            </a:pathLst>
          </a:custGeom>
          <a:noFill/>
          <a:ln>
            <a:solidFill>
              <a:srgbClr val="77BB44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Freeform 69"/>
          <p:cNvSpPr/>
          <p:nvPr/>
        </p:nvSpPr>
        <p:spPr>
          <a:xfrm>
            <a:off x="7073303" y="2967367"/>
            <a:ext cx="498763" cy="117498"/>
          </a:xfrm>
          <a:custGeom>
            <a:avLst/>
            <a:gdLst>
              <a:gd name="connsiteX0" fmla="*/ 0 w 498763"/>
              <a:gd name="connsiteY0" fmla="*/ 154379 h 156664"/>
              <a:gd name="connsiteX1" fmla="*/ 59376 w 498763"/>
              <a:gd name="connsiteY1" fmla="*/ 154379 h 156664"/>
              <a:gd name="connsiteX2" fmla="*/ 261257 w 498763"/>
              <a:gd name="connsiteY2" fmla="*/ 130628 h 156664"/>
              <a:gd name="connsiteX3" fmla="*/ 498763 w 498763"/>
              <a:gd name="connsiteY3" fmla="*/ 0 h 15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763" h="156664">
                <a:moveTo>
                  <a:pt x="0" y="154379"/>
                </a:moveTo>
                <a:cubicBezTo>
                  <a:pt x="7916" y="156358"/>
                  <a:pt x="15833" y="158337"/>
                  <a:pt x="59376" y="154379"/>
                </a:cubicBezTo>
                <a:cubicBezTo>
                  <a:pt x="102919" y="150421"/>
                  <a:pt x="188026" y="156358"/>
                  <a:pt x="261257" y="130628"/>
                </a:cubicBezTo>
                <a:cubicBezTo>
                  <a:pt x="334488" y="104898"/>
                  <a:pt x="498763" y="0"/>
                  <a:pt x="498763" y="0"/>
                </a:cubicBezTo>
              </a:path>
            </a:pathLst>
          </a:custGeom>
          <a:noFill/>
          <a:ln>
            <a:solidFill>
              <a:srgbClr val="77BB44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Freeform 70"/>
          <p:cNvSpPr/>
          <p:nvPr/>
        </p:nvSpPr>
        <p:spPr>
          <a:xfrm>
            <a:off x="6182652" y="2780330"/>
            <a:ext cx="356260" cy="187037"/>
          </a:xfrm>
          <a:custGeom>
            <a:avLst/>
            <a:gdLst>
              <a:gd name="connsiteX0" fmla="*/ 356260 w 356260"/>
              <a:gd name="connsiteY0" fmla="*/ 249382 h 249382"/>
              <a:gd name="connsiteX1" fmla="*/ 106878 w 356260"/>
              <a:gd name="connsiteY1" fmla="*/ 166255 h 249382"/>
              <a:gd name="connsiteX2" fmla="*/ 0 w 356260"/>
              <a:gd name="connsiteY2" fmla="*/ 0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6260" h="249382">
                <a:moveTo>
                  <a:pt x="356260" y="249382"/>
                </a:moveTo>
                <a:cubicBezTo>
                  <a:pt x="261257" y="228600"/>
                  <a:pt x="166255" y="207819"/>
                  <a:pt x="106878" y="166255"/>
                </a:cubicBezTo>
                <a:cubicBezTo>
                  <a:pt x="47501" y="124691"/>
                  <a:pt x="23750" y="62345"/>
                  <a:pt x="0" y="0"/>
                </a:cubicBezTo>
              </a:path>
            </a:pathLst>
          </a:custGeom>
          <a:noFill/>
          <a:ln>
            <a:solidFill>
              <a:srgbClr val="77BB44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Freeform 71"/>
          <p:cNvSpPr/>
          <p:nvPr/>
        </p:nvSpPr>
        <p:spPr>
          <a:xfrm>
            <a:off x="5990415" y="1978746"/>
            <a:ext cx="251614" cy="293915"/>
          </a:xfrm>
          <a:custGeom>
            <a:avLst/>
            <a:gdLst>
              <a:gd name="connsiteX0" fmla="*/ 251614 w 251614"/>
              <a:gd name="connsiteY0" fmla="*/ 0 h 391886"/>
              <a:gd name="connsiteX1" fmla="*/ 25983 w 251614"/>
              <a:gd name="connsiteY1" fmla="*/ 83127 h 391886"/>
              <a:gd name="connsiteX2" fmla="*/ 14108 w 251614"/>
              <a:gd name="connsiteY2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614" h="391886">
                <a:moveTo>
                  <a:pt x="251614" y="0"/>
                </a:moveTo>
                <a:cubicBezTo>
                  <a:pt x="158590" y="8906"/>
                  <a:pt x="65567" y="17813"/>
                  <a:pt x="25983" y="83127"/>
                </a:cubicBezTo>
                <a:cubicBezTo>
                  <a:pt x="-13601" y="148441"/>
                  <a:pt x="253" y="270163"/>
                  <a:pt x="14108" y="391886"/>
                </a:cubicBezTo>
              </a:path>
            </a:pathLst>
          </a:custGeom>
          <a:noFill/>
          <a:ln>
            <a:solidFill>
              <a:srgbClr val="77BB44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Freeform 72"/>
          <p:cNvSpPr/>
          <p:nvPr/>
        </p:nvSpPr>
        <p:spPr>
          <a:xfrm>
            <a:off x="6728917" y="2192502"/>
            <a:ext cx="178130" cy="552203"/>
          </a:xfrm>
          <a:custGeom>
            <a:avLst/>
            <a:gdLst>
              <a:gd name="connsiteX0" fmla="*/ 178130 w 178130"/>
              <a:gd name="connsiteY0" fmla="*/ 736270 h 736270"/>
              <a:gd name="connsiteX1" fmla="*/ 142504 w 178130"/>
              <a:gd name="connsiteY1" fmla="*/ 415636 h 736270"/>
              <a:gd name="connsiteX2" fmla="*/ 0 w 178130"/>
              <a:gd name="connsiteY2" fmla="*/ 0 h 73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130" h="736270">
                <a:moveTo>
                  <a:pt x="178130" y="736270"/>
                </a:moveTo>
                <a:cubicBezTo>
                  <a:pt x="175161" y="637309"/>
                  <a:pt x="172192" y="538348"/>
                  <a:pt x="142504" y="415636"/>
                </a:cubicBezTo>
                <a:cubicBezTo>
                  <a:pt x="112816" y="292924"/>
                  <a:pt x="56408" y="146462"/>
                  <a:pt x="0" y="0"/>
                </a:cubicBezTo>
              </a:path>
            </a:pathLst>
          </a:custGeom>
          <a:noFill/>
          <a:ln>
            <a:solidFill>
              <a:srgbClr val="77BB44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TextBox 73"/>
          <p:cNvSpPr txBox="1"/>
          <p:nvPr/>
        </p:nvSpPr>
        <p:spPr>
          <a:xfrm>
            <a:off x="268061" y="1262781"/>
            <a:ext cx="1910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l"/>
            <a:r>
              <a:rPr lang="en-CA" sz="1400" dirty="0">
                <a:solidFill>
                  <a:schemeClr val="tx1"/>
                </a:solidFill>
              </a:rPr>
              <a:t>Project Manager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870995" y="1533004"/>
            <a:ext cx="148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dirty="0" smtClean="0">
                <a:solidFill>
                  <a:schemeClr val="tx1"/>
                </a:solidFill>
              </a:rPr>
              <a:t>Coach/Facilitator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76" name="Picture 7" descr="https://cdn1.iconfinder.com/data/icons/dot/256/man_person_mens_roo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33" y="2040732"/>
            <a:ext cx="860425" cy="6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838201" y="1609339"/>
            <a:ext cx="1650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l"/>
            <a:r>
              <a:rPr lang="en-CA" sz="1400" dirty="0" smtClean="0">
                <a:solidFill>
                  <a:schemeClr val="tx1"/>
                </a:solidFill>
              </a:rPr>
              <a:t>Business Analyst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940863" y="1840172"/>
            <a:ext cx="1062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l"/>
            <a:r>
              <a:rPr lang="en-CA" sz="1400" dirty="0" smtClean="0">
                <a:solidFill>
                  <a:schemeClr val="tx1"/>
                </a:solidFill>
              </a:rPr>
              <a:t>Testers/QA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0" y="2190750"/>
            <a:ext cx="973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l"/>
            <a:r>
              <a:rPr lang="en-CA" sz="1400" dirty="0" smtClean="0">
                <a:solidFill>
                  <a:schemeClr val="tx1"/>
                </a:solidFill>
              </a:rPr>
              <a:t>Customer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64048" y="1932595"/>
            <a:ext cx="1303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dirty="0" smtClean="0">
                <a:solidFill>
                  <a:schemeClr val="tx1"/>
                </a:solidFill>
              </a:rPr>
              <a:t>Product Owner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514600" y="2744705"/>
            <a:ext cx="973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l"/>
            <a:r>
              <a:rPr lang="en-CA" sz="1400" dirty="0" smtClean="0">
                <a:solidFill>
                  <a:schemeClr val="tx1"/>
                </a:solidFill>
              </a:rPr>
              <a:t>Product Manager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47657" y="2468912"/>
            <a:ext cx="973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l"/>
            <a:r>
              <a:rPr lang="en-CA" sz="1400" dirty="0" smtClean="0">
                <a:solidFill>
                  <a:schemeClr val="tx1"/>
                </a:solidFill>
              </a:rPr>
              <a:t>Developer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43665" y="2656239"/>
            <a:ext cx="973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l"/>
            <a:r>
              <a:rPr lang="en-CA" sz="1400" dirty="0" smtClean="0">
                <a:solidFill>
                  <a:schemeClr val="tx1"/>
                </a:solidFill>
              </a:rPr>
              <a:t>Support Engineer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593078" y="2468912"/>
            <a:ext cx="11219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dirty="0" smtClean="0">
                <a:solidFill>
                  <a:schemeClr val="tx1"/>
                </a:solidFill>
              </a:rPr>
              <a:t>Cross functional Teams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 flipV="1">
            <a:off x="-11113" y="0"/>
            <a:ext cx="9155113" cy="5143500"/>
          </a:xfrm>
          <a:prstGeom prst="rect">
            <a:avLst/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/>
              <a:t>Activity: Sequence the Scrum Events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606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Sequence </a:t>
            </a:r>
            <a:r>
              <a:rPr lang="en-CA" dirty="0" smtClean="0"/>
              <a:t>the Scrum Events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1099019"/>
            <a:ext cx="0" cy="189926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19600" y="1362849"/>
            <a:ext cx="0" cy="163543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442287" y="1127594"/>
            <a:ext cx="0" cy="1901356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5-Point Star 6"/>
          <p:cNvSpPr/>
          <p:nvPr/>
        </p:nvSpPr>
        <p:spPr>
          <a:xfrm>
            <a:off x="7455596" y="1077099"/>
            <a:ext cx="419100" cy="285750"/>
          </a:xfrm>
          <a:prstGeom prst="star5">
            <a:avLst/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971550"/>
            <a:ext cx="1179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Iteration 1</a:t>
            </a:r>
            <a:endParaRPr lang="en-CA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3454" y="971550"/>
            <a:ext cx="1179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Iteration 2</a:t>
            </a:r>
            <a:endParaRPr lang="en-CA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9715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Release</a:t>
            </a:r>
            <a:endParaRPr lang="en-CA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3200" y="3429000"/>
            <a:ext cx="1800616" cy="342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Retrospective 1</a:t>
            </a:r>
            <a:endParaRPr lang="en-CA" sz="14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66800" y="1613369"/>
            <a:ext cx="3352800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09801" y="1316101"/>
            <a:ext cx="97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Weeks</a:t>
            </a:r>
            <a:endParaRPr lang="en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419601" y="1618067"/>
            <a:ext cx="3022687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1" y="1320798"/>
            <a:ext cx="97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Weeks</a:t>
            </a:r>
            <a:endParaRPr lang="en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3200" y="3886200"/>
            <a:ext cx="1800616" cy="342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Sprint 1 Review </a:t>
            </a:r>
            <a:endParaRPr lang="en-CA" sz="1400" b="1" dirty="0"/>
          </a:p>
        </p:txBody>
      </p:sp>
      <p:sp>
        <p:nvSpPr>
          <p:cNvPr id="17" name="Rectangle 16"/>
          <p:cNvSpPr/>
          <p:nvPr/>
        </p:nvSpPr>
        <p:spPr>
          <a:xfrm>
            <a:off x="4700392" y="3429000"/>
            <a:ext cx="1800616" cy="342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Daily Stand-up</a:t>
            </a:r>
            <a:endParaRPr lang="en-CA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4700392" y="3886200"/>
            <a:ext cx="1800616" cy="342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Sprint 1 Planning</a:t>
            </a:r>
            <a:endParaRPr lang="en-CA" sz="1400" b="1" dirty="0"/>
          </a:p>
        </p:txBody>
      </p:sp>
      <p:sp>
        <p:nvSpPr>
          <p:cNvPr id="19" name="Rectangle 18"/>
          <p:cNvSpPr/>
          <p:nvPr/>
        </p:nvSpPr>
        <p:spPr>
          <a:xfrm>
            <a:off x="6657584" y="3429000"/>
            <a:ext cx="1800616" cy="342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Release Planning</a:t>
            </a:r>
            <a:endParaRPr lang="en-CA" sz="1400" b="1" dirty="0"/>
          </a:p>
        </p:txBody>
      </p:sp>
      <p:sp>
        <p:nvSpPr>
          <p:cNvPr id="20" name="Rectangle 19"/>
          <p:cNvSpPr/>
          <p:nvPr/>
        </p:nvSpPr>
        <p:spPr>
          <a:xfrm>
            <a:off x="6657584" y="3886200"/>
            <a:ext cx="1800616" cy="5829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Product Backlog Refinement</a:t>
            </a:r>
            <a:endParaRPr lang="en-CA" sz="1400" b="1" dirty="0"/>
          </a:p>
        </p:txBody>
      </p:sp>
      <p:sp>
        <p:nvSpPr>
          <p:cNvPr id="21" name="Rectangle 20"/>
          <p:cNvSpPr/>
          <p:nvPr/>
        </p:nvSpPr>
        <p:spPr>
          <a:xfrm>
            <a:off x="762000" y="3429000"/>
            <a:ext cx="1800616" cy="342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Retrospective 2</a:t>
            </a:r>
            <a:endParaRPr lang="en-CA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762000" y="3886200"/>
            <a:ext cx="1800616" cy="342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Sprint 2 Review </a:t>
            </a:r>
            <a:endParaRPr lang="en-CA" sz="1400" b="1" dirty="0"/>
          </a:p>
        </p:txBody>
      </p:sp>
      <p:sp>
        <p:nvSpPr>
          <p:cNvPr id="23" name="Rectangle 22"/>
          <p:cNvSpPr/>
          <p:nvPr/>
        </p:nvSpPr>
        <p:spPr>
          <a:xfrm>
            <a:off x="737787" y="4297680"/>
            <a:ext cx="1800616" cy="342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Sprint </a:t>
            </a:r>
            <a:r>
              <a:rPr lang="en-CA" sz="1400" b="1" dirty="0"/>
              <a:t>2</a:t>
            </a:r>
            <a:r>
              <a:rPr lang="en-CA" sz="1400" b="1" dirty="0" smtClean="0"/>
              <a:t> Planning</a:t>
            </a:r>
            <a:endParaRPr lang="en-CA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696200" y="55852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5 Minutes</a:t>
            </a:r>
            <a:endParaRPr lang="en-CA" b="1" dirty="0"/>
          </a:p>
        </p:txBody>
      </p:sp>
      <p:pic>
        <p:nvPicPr>
          <p:cNvPr id="25" name="Picture 2" descr="http://www.clker.com/cliparts/7/A/I/5/W/O/stopwatch-silhouette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6535"/>
            <a:ext cx="609600" cy="49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2743200" y="4343400"/>
            <a:ext cx="1800616" cy="5143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Product Backlog Creation</a:t>
            </a:r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276319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 flipV="1">
            <a:off x="-11113" y="0"/>
            <a:ext cx="9155113" cy="5143500"/>
          </a:xfrm>
          <a:prstGeom prst="rect">
            <a:avLst/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/>
              <a:t>Activity: Match the Definitions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445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Match the </a:t>
            </a:r>
            <a:r>
              <a:rPr lang="en-CA" dirty="0" smtClean="0"/>
              <a:t>Definitions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72222"/>
              </p:ext>
            </p:extLst>
          </p:nvPr>
        </p:nvGraphicFramePr>
        <p:xfrm>
          <a:off x="440266" y="960964"/>
          <a:ext cx="2402504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858"/>
                <a:gridCol w="1990646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1</a:t>
                      </a:r>
                      <a:endParaRPr lang="en-CA" sz="11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Product</a:t>
                      </a:r>
                      <a:r>
                        <a:rPr lang="en-CA" sz="1100" baseline="0" dirty="0" smtClean="0"/>
                        <a:t> Development</a:t>
                      </a:r>
                      <a:endParaRPr lang="en-CA" sz="1100" b="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2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Product Owner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3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Scrum Master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4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Customer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5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Product Vision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6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Product Increment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7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Sprint</a:t>
                      </a:r>
                      <a:r>
                        <a:rPr lang="en-CA" sz="1100" baseline="0" dirty="0" smtClean="0"/>
                        <a:t> Backlog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8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Product</a:t>
                      </a:r>
                      <a:r>
                        <a:rPr lang="en-CA" sz="1100" baseline="0" dirty="0" smtClean="0"/>
                        <a:t> Backlog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9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Definition of Done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10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Release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11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Sprint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12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Sprint Planning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13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Daily Scrum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14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Sprint Review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15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Sprint Retrospective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16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Release Planning</a:t>
                      </a:r>
                      <a:endParaRPr lang="en-CA" sz="11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43800" y="571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10 Minutes</a:t>
            </a:r>
            <a:endParaRPr lang="en-CA" b="1" dirty="0"/>
          </a:p>
        </p:txBody>
      </p:sp>
      <p:pic>
        <p:nvPicPr>
          <p:cNvPr id="6" name="Picture 2" descr="http://www.clker.com/cliparts/7/A/I/5/W/O/stopwatch-silhouette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9" y="103630"/>
            <a:ext cx="609600" cy="49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716771"/>
              </p:ext>
            </p:extLst>
          </p:nvPr>
        </p:nvGraphicFramePr>
        <p:xfrm>
          <a:off x="3183467" y="960964"/>
          <a:ext cx="5612981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5231981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A</a:t>
                      </a:r>
                      <a:endParaRPr lang="en-CA" sz="11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The means to reach the Product Vision</a:t>
                      </a:r>
                      <a:endParaRPr lang="en-CA" sz="1100" b="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B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what it takes to have a Product Backlog item done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C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meeting to improve the work of the Scrum team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D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delivery of product increment(s) to the customer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E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the one defining the product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F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kern="1200" dirty="0" smtClean="0"/>
                        <a:t>the ones getting frequent ROI and providing feedback</a:t>
                      </a:r>
                      <a:endParaRPr lang="en-C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G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kern="1200" dirty="0" smtClean="0"/>
                        <a:t>the Sprint plan</a:t>
                      </a:r>
                      <a:endParaRPr lang="en-C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H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kern="1200" dirty="0" smtClean="0"/>
                        <a:t>meeting to get feedback on the product</a:t>
                      </a:r>
                      <a:endParaRPr lang="en-C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I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kern="1200" dirty="0" smtClean="0"/>
                        <a:t>meeting to plan the next day</a:t>
                      </a:r>
                      <a:endParaRPr lang="en-C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J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kern="1200" dirty="0" smtClean="0"/>
                        <a:t>what is the overall need to be supplied</a:t>
                      </a:r>
                      <a:endParaRPr lang="en-C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K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kern="1200" dirty="0" smtClean="0"/>
                        <a:t>the ones building the product</a:t>
                      </a:r>
                      <a:endParaRPr lang="en-C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L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kern="1200" dirty="0" smtClean="0"/>
                        <a:t>valuable slice of the product produced in a Sprint</a:t>
                      </a:r>
                      <a:endParaRPr lang="en-C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M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kern="1200" dirty="0" smtClean="0"/>
                        <a:t>meeting to plan the next Release</a:t>
                      </a:r>
                      <a:endParaRPr lang="en-C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N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kern="1200" dirty="0" smtClean="0"/>
                        <a:t>the facilitator and Scrum process coach</a:t>
                      </a:r>
                      <a:endParaRPr lang="en-C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O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kern="1200" dirty="0" smtClean="0"/>
                        <a:t>the development cycle</a:t>
                      </a:r>
                      <a:endParaRPr lang="en-C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P</a:t>
                      </a:r>
                      <a:endParaRPr lang="en-CA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CA" sz="1100" kern="1200" dirty="0" smtClean="0"/>
                        <a:t>meeting to plan the current Sprint</a:t>
                      </a:r>
                      <a:endParaRPr lang="en-CA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81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Driven Development (TDD)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812055"/>
            <a:ext cx="4267200" cy="40137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CA" sz="2000" dirty="0" smtClean="0"/>
          </a:p>
          <a:p>
            <a:pPr marL="0" indent="0" algn="just">
              <a:buNone/>
            </a:pPr>
            <a:r>
              <a:rPr lang="en-CA" sz="2000" dirty="0" smtClean="0"/>
              <a:t>In </a:t>
            </a:r>
            <a:r>
              <a:rPr lang="en-CA" sz="2000" dirty="0"/>
              <a:t>TDD, a programmer writes a test before they write any </a:t>
            </a:r>
            <a:r>
              <a:rPr lang="en-CA" sz="2000" dirty="0" smtClean="0"/>
              <a:t>code</a:t>
            </a:r>
            <a:r>
              <a:rPr lang="en-CA" sz="2000" dirty="0"/>
              <a:t>. The test fails and the programmer writes just enough code to make it pass. This cycle is repeated on timelines of every few minutes.</a:t>
            </a:r>
          </a:p>
          <a:p>
            <a:pPr marL="0" indent="0" algn="just">
              <a:buNone/>
            </a:pPr>
            <a:endParaRPr lang="en-CA" sz="2000" dirty="0"/>
          </a:p>
          <a:p>
            <a:pPr marL="0" indent="0" algn="ctr">
              <a:buNone/>
            </a:pPr>
            <a:r>
              <a:rPr lang="en-CA" sz="2000" b="1" dirty="0"/>
              <a:t>Test -&gt; Code -&gt; </a:t>
            </a:r>
            <a:r>
              <a:rPr lang="en-CA" sz="2000" b="1" dirty="0" smtClean="0"/>
              <a:t>Refactor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2527" y="2811663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olidFill>
                  <a:srgbClr val="77BB44"/>
                </a:solidFill>
                <a:latin typeface="Segoe Print" panose="02000600000000000000" pitchFamily="2" charset="0"/>
                <a:cs typeface="Raavi" pitchFamily="34" charset="0"/>
              </a:rPr>
              <a:t>REFACTOR</a:t>
            </a:r>
            <a:endParaRPr lang="en-CA" sz="1600" b="1" dirty="0">
              <a:solidFill>
                <a:srgbClr val="77BB44"/>
              </a:solidFill>
              <a:latin typeface="Segoe Print" panose="02000600000000000000" pitchFamily="2" charset="0"/>
              <a:cs typeface="Raav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188595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  <a:latin typeface="Segoe Print" panose="02000600000000000000" pitchFamily="2" charset="0"/>
                <a:cs typeface="Raavi" pitchFamily="34" charset="0"/>
              </a:rPr>
              <a:t>RED</a:t>
            </a:r>
            <a:endParaRPr lang="en-CA" sz="1600" b="1" dirty="0">
              <a:solidFill>
                <a:srgbClr val="FF0000"/>
              </a:solidFill>
              <a:latin typeface="Segoe Print" panose="02000600000000000000" pitchFamily="2" charset="0"/>
              <a:cs typeface="Raav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200" y="2782997"/>
            <a:ext cx="1169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olidFill>
                  <a:srgbClr val="009900"/>
                </a:solidFill>
                <a:latin typeface="Segoe Print" panose="02000600000000000000" pitchFamily="2" charset="0"/>
                <a:cs typeface="Raavi" pitchFamily="34" charset="0"/>
              </a:rPr>
              <a:t>GREEN</a:t>
            </a:r>
            <a:endParaRPr lang="en-CA" sz="1600" b="1" dirty="0">
              <a:solidFill>
                <a:srgbClr val="009900"/>
              </a:solidFill>
              <a:latin typeface="Segoe Print" panose="02000600000000000000" pitchFamily="2" charset="0"/>
              <a:cs typeface="Raavi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048000" y="2170656"/>
            <a:ext cx="662152" cy="505715"/>
          </a:xfrm>
          <a:custGeom>
            <a:avLst/>
            <a:gdLst>
              <a:gd name="connsiteX0" fmla="*/ 0 w 662152"/>
              <a:gd name="connsiteY0" fmla="*/ 12136 h 674287"/>
              <a:gd name="connsiteX1" fmla="*/ 94593 w 662152"/>
              <a:gd name="connsiteY1" fmla="*/ 12136 h 674287"/>
              <a:gd name="connsiteX2" fmla="*/ 488731 w 662152"/>
              <a:gd name="connsiteY2" fmla="*/ 138260 h 674287"/>
              <a:gd name="connsiteX3" fmla="*/ 662152 w 662152"/>
              <a:gd name="connsiteY3" fmla="*/ 674287 h 67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152" h="674287">
                <a:moveTo>
                  <a:pt x="0" y="12136"/>
                </a:moveTo>
                <a:cubicBezTo>
                  <a:pt x="6569" y="1625"/>
                  <a:pt x="13138" y="-8885"/>
                  <a:pt x="94593" y="12136"/>
                </a:cubicBezTo>
                <a:cubicBezTo>
                  <a:pt x="176048" y="33157"/>
                  <a:pt x="394138" y="27901"/>
                  <a:pt x="488731" y="138260"/>
                </a:cubicBezTo>
                <a:cubicBezTo>
                  <a:pt x="583324" y="248619"/>
                  <a:pt x="622738" y="461453"/>
                  <a:pt x="662152" y="67428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/>
          </a:p>
        </p:txBody>
      </p:sp>
      <p:sp>
        <p:nvSpPr>
          <p:cNvPr id="17" name="Freeform 16"/>
          <p:cNvSpPr/>
          <p:nvPr/>
        </p:nvSpPr>
        <p:spPr>
          <a:xfrm>
            <a:off x="1436831" y="3161161"/>
            <a:ext cx="2144111" cy="446271"/>
          </a:xfrm>
          <a:custGeom>
            <a:avLst/>
            <a:gdLst>
              <a:gd name="connsiteX0" fmla="*/ 2144111 w 2144111"/>
              <a:gd name="connsiteY0" fmla="*/ 0 h 595028"/>
              <a:gd name="connsiteX1" fmla="*/ 1418897 w 2144111"/>
              <a:gd name="connsiteY1" fmla="*/ 567558 h 595028"/>
              <a:gd name="connsiteX2" fmla="*/ 441435 w 2144111"/>
              <a:gd name="connsiteY2" fmla="*/ 457200 h 595028"/>
              <a:gd name="connsiteX3" fmla="*/ 0 w 2144111"/>
              <a:gd name="connsiteY3" fmla="*/ 31531 h 59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4111" h="595028">
                <a:moveTo>
                  <a:pt x="2144111" y="0"/>
                </a:moveTo>
                <a:cubicBezTo>
                  <a:pt x="1923393" y="245679"/>
                  <a:pt x="1702676" y="491358"/>
                  <a:pt x="1418897" y="567558"/>
                </a:cubicBezTo>
                <a:cubicBezTo>
                  <a:pt x="1135118" y="643758"/>
                  <a:pt x="677918" y="546538"/>
                  <a:pt x="441435" y="457200"/>
                </a:cubicBezTo>
                <a:cubicBezTo>
                  <a:pt x="204952" y="367862"/>
                  <a:pt x="102476" y="199696"/>
                  <a:pt x="0" y="31531"/>
                </a:cubicBezTo>
              </a:path>
            </a:pathLst>
          </a:custGeom>
          <a:noFill/>
          <a:ln>
            <a:solidFill>
              <a:srgbClr val="0099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/>
          </a:p>
        </p:txBody>
      </p:sp>
      <p:sp>
        <p:nvSpPr>
          <p:cNvPr id="18" name="Freeform 17"/>
          <p:cNvSpPr/>
          <p:nvPr/>
        </p:nvSpPr>
        <p:spPr>
          <a:xfrm>
            <a:off x="934086" y="2040646"/>
            <a:ext cx="1163562" cy="706105"/>
          </a:xfrm>
          <a:custGeom>
            <a:avLst/>
            <a:gdLst>
              <a:gd name="connsiteX0" fmla="*/ 8073 w 1363907"/>
              <a:gd name="connsiteY0" fmla="*/ 941473 h 941473"/>
              <a:gd name="connsiteX1" fmla="*/ 149963 w 1363907"/>
              <a:gd name="connsiteY1" fmla="*/ 358148 h 941473"/>
              <a:gd name="connsiteX2" fmla="*/ 1032832 w 1363907"/>
              <a:gd name="connsiteY2" fmla="*/ 42838 h 941473"/>
              <a:gd name="connsiteX3" fmla="*/ 1363907 w 1363907"/>
              <a:gd name="connsiteY3" fmla="*/ 11307 h 94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3907" h="941473">
                <a:moveTo>
                  <a:pt x="8073" y="941473"/>
                </a:moveTo>
                <a:cubicBezTo>
                  <a:pt x="-6379" y="724696"/>
                  <a:pt x="-20830" y="507920"/>
                  <a:pt x="149963" y="358148"/>
                </a:cubicBezTo>
                <a:cubicBezTo>
                  <a:pt x="320756" y="208376"/>
                  <a:pt x="830508" y="100645"/>
                  <a:pt x="1032832" y="42838"/>
                </a:cubicBezTo>
                <a:cubicBezTo>
                  <a:pt x="1235156" y="-14969"/>
                  <a:pt x="1299531" y="-1831"/>
                  <a:pt x="1363907" y="11307"/>
                </a:cubicBezTo>
              </a:path>
            </a:pathLst>
          </a:custGeom>
          <a:noFill/>
          <a:ln>
            <a:solidFill>
              <a:srgbClr val="77BB44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/>
          </a:p>
        </p:txBody>
      </p:sp>
      <p:sp>
        <p:nvSpPr>
          <p:cNvPr id="19" name="TextBox 18"/>
          <p:cNvSpPr txBox="1"/>
          <p:nvPr/>
        </p:nvSpPr>
        <p:spPr>
          <a:xfrm>
            <a:off x="2089786" y="1407581"/>
            <a:ext cx="1491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1. Add a Test</a:t>
            </a:r>
            <a:endParaRPr lang="en-CA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268163" y="3590139"/>
            <a:ext cx="121449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2. Make it work</a:t>
            </a:r>
            <a:endParaRPr lang="en-CA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3384823"/>
            <a:ext cx="121889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3. Make it clean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0334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 Phases of Retrospective</a:t>
            </a:r>
            <a:endParaRPr lang="en-CA" dirty="0"/>
          </a:p>
        </p:txBody>
      </p:sp>
      <p:sp>
        <p:nvSpPr>
          <p:cNvPr id="6" name="Pentagon 5"/>
          <p:cNvSpPr/>
          <p:nvPr/>
        </p:nvSpPr>
        <p:spPr>
          <a:xfrm>
            <a:off x="2171701" y="1210741"/>
            <a:ext cx="2497666" cy="529161"/>
          </a:xfrm>
          <a:prstGeom prst="homePlate">
            <a:avLst/>
          </a:prstGeom>
          <a:solidFill>
            <a:srgbClr val="77BB44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Set the Stage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0269" y="1210741"/>
            <a:ext cx="419100" cy="529161"/>
          </a:xfrm>
          <a:prstGeom prst="rect">
            <a:avLst/>
          </a:prstGeom>
          <a:solidFill>
            <a:srgbClr val="77BB44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2641605" y="1914003"/>
            <a:ext cx="2497666" cy="529161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Gather Data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80173" y="1914003"/>
            <a:ext cx="419100" cy="5291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Pentagon 10"/>
          <p:cNvSpPr/>
          <p:nvPr/>
        </p:nvSpPr>
        <p:spPr>
          <a:xfrm>
            <a:off x="3107278" y="2617265"/>
            <a:ext cx="2497666" cy="529161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Generate Insight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5846" y="2617265"/>
            <a:ext cx="419100" cy="5291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" name="Pentagon 14"/>
          <p:cNvSpPr/>
          <p:nvPr/>
        </p:nvSpPr>
        <p:spPr>
          <a:xfrm>
            <a:off x="3564484" y="3320527"/>
            <a:ext cx="2497666" cy="529161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Decide what to do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03052" y="3320527"/>
            <a:ext cx="419100" cy="52916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4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4021690" y="4023789"/>
            <a:ext cx="2497666" cy="529161"/>
          </a:xfrm>
          <a:prstGeom prst="homePlate">
            <a:avLst/>
          </a:prstGeom>
          <a:solidFill>
            <a:srgbClr val="996633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Close the retrospective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60258" y="4023789"/>
            <a:ext cx="419100" cy="529161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5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10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High Level Process Map</a:t>
            </a:r>
            <a:endParaRPr lang="en-CA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917" y="1327892"/>
            <a:ext cx="311832" cy="226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74924" y="1091460"/>
            <a:ext cx="1416476" cy="2201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Iteration  n</a:t>
            </a:r>
          </a:p>
        </p:txBody>
      </p:sp>
      <p:sp>
        <p:nvSpPr>
          <p:cNvPr id="6" name="Rectangle 5"/>
          <p:cNvSpPr/>
          <p:nvPr/>
        </p:nvSpPr>
        <p:spPr>
          <a:xfrm>
            <a:off x="5746324" y="1261104"/>
            <a:ext cx="1416476" cy="2201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Iteration  3</a:t>
            </a:r>
          </a:p>
        </p:txBody>
      </p:sp>
      <p:sp>
        <p:nvSpPr>
          <p:cNvPr id="7" name="Rectangle 6"/>
          <p:cNvSpPr/>
          <p:nvPr/>
        </p:nvSpPr>
        <p:spPr>
          <a:xfrm>
            <a:off x="5530030" y="1440529"/>
            <a:ext cx="1416476" cy="2201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Iteration  2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96" y="2288054"/>
            <a:ext cx="514424" cy="34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2934" y="1269079"/>
            <a:ext cx="1260000" cy="2201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Feasibility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6082" y="2564346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Project Visioning</a:t>
            </a:r>
            <a:endParaRPr lang="en-CA" sz="1000" dirty="0"/>
          </a:p>
        </p:txBody>
      </p:sp>
      <p:sp>
        <p:nvSpPr>
          <p:cNvPr id="11" name="Rectangle 10"/>
          <p:cNvSpPr/>
          <p:nvPr/>
        </p:nvSpPr>
        <p:spPr>
          <a:xfrm>
            <a:off x="1295400" y="1269079"/>
            <a:ext cx="1260000" cy="2201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Initiation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56799" y="1269079"/>
            <a:ext cx="1751384" cy="2201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Release Planning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01661" y="1611979"/>
            <a:ext cx="1416476" cy="2201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Iteration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72400" y="1269079"/>
            <a:ext cx="1260000" cy="2201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Close  Out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22" y="1986482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NPV, IRR, ROI</a:t>
            </a:r>
            <a:endParaRPr lang="en-CA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-25576" y="3259259"/>
            <a:ext cx="131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Business Case with High level Estimates</a:t>
            </a:r>
            <a:endParaRPr lang="en-CA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187796" y="1942241"/>
            <a:ext cx="662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Project</a:t>
            </a:r>
          </a:p>
          <a:p>
            <a:r>
              <a:rPr lang="en-CA" sz="1000" dirty="0" smtClean="0"/>
              <a:t>Charter</a:t>
            </a:r>
            <a:endParaRPr lang="en-CA" sz="1000" dirty="0"/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35" y="1538696"/>
            <a:ext cx="525005" cy="43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9907">
            <a:off x="1314020" y="1606206"/>
            <a:ext cx="304803" cy="29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6532">
            <a:off x="277803" y="2929994"/>
            <a:ext cx="365138" cy="348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595" y="1714513"/>
            <a:ext cx="298589" cy="43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209674" y="2176407"/>
            <a:ext cx="609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Product Backlog</a:t>
            </a:r>
            <a:endParaRPr lang="en-CA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1389695" y="3071767"/>
            <a:ext cx="1327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High level estimating using affinity</a:t>
            </a:r>
            <a:endParaRPr lang="en-CA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1737846" y="3753482"/>
            <a:ext cx="11519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Product Roadmap</a:t>
            </a:r>
          </a:p>
        </p:txBody>
      </p:sp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167" y="3455897"/>
            <a:ext cx="1334837" cy="2746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2743288" y="1671970"/>
            <a:ext cx="469499" cy="171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Epic</a:t>
            </a:r>
            <a:endParaRPr lang="en-US" sz="900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232498" y="1867703"/>
            <a:ext cx="577503" cy="225606"/>
            <a:chOff x="3788734" y="2362200"/>
            <a:chExt cx="747547" cy="404919"/>
          </a:xfrm>
        </p:grpSpPr>
        <p:sp>
          <p:nvSpPr>
            <p:cNvPr id="28" name="Rectangle 27"/>
            <p:cNvSpPr/>
            <p:nvPr/>
          </p:nvSpPr>
          <p:spPr>
            <a:xfrm>
              <a:off x="3788734" y="2362200"/>
              <a:ext cx="609600" cy="304800"/>
            </a:xfrm>
            <a:prstGeom prst="rect">
              <a:avLst/>
            </a:prstGeom>
            <a:solidFill>
              <a:srgbClr val="77BB44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48428" y="2414967"/>
              <a:ext cx="609600" cy="304800"/>
            </a:xfrm>
            <a:prstGeom prst="rect">
              <a:avLst/>
            </a:prstGeom>
            <a:solidFill>
              <a:srgbClr val="77BB44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926681" y="2467694"/>
              <a:ext cx="609600" cy="299425"/>
            </a:xfrm>
            <a:prstGeom prst="rect">
              <a:avLst/>
            </a:prstGeom>
            <a:solidFill>
              <a:srgbClr val="77BB44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Stories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783243" y="2079594"/>
            <a:ext cx="577503" cy="225606"/>
            <a:chOff x="3788734" y="2362200"/>
            <a:chExt cx="747547" cy="404919"/>
          </a:xfrm>
        </p:grpSpPr>
        <p:sp>
          <p:nvSpPr>
            <p:cNvPr id="32" name="Rectangle 31"/>
            <p:cNvSpPr/>
            <p:nvPr/>
          </p:nvSpPr>
          <p:spPr>
            <a:xfrm>
              <a:off x="3788734" y="2362200"/>
              <a:ext cx="609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848428" y="2414967"/>
              <a:ext cx="609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926681" y="2467694"/>
              <a:ext cx="609600" cy="29942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Stories</a:t>
              </a:r>
            </a:p>
          </p:txBody>
        </p:sp>
      </p:grpSp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975" y="4180866"/>
            <a:ext cx="788544" cy="22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719752" y="4348924"/>
            <a:ext cx="1151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Estimating Using Planning Poker</a:t>
            </a:r>
            <a:endParaRPr lang="en-CA" sz="1000" dirty="0"/>
          </a:p>
        </p:txBody>
      </p:sp>
      <p:sp>
        <p:nvSpPr>
          <p:cNvPr id="37" name="Rectangle 36"/>
          <p:cNvSpPr/>
          <p:nvPr/>
        </p:nvSpPr>
        <p:spPr>
          <a:xfrm>
            <a:off x="3255432" y="1674927"/>
            <a:ext cx="469499" cy="17108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Theme</a:t>
            </a:r>
            <a:endParaRPr lang="en-US" sz="800" dirty="0">
              <a:solidFill>
                <a:schemeClr val="bg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361934" y="2624161"/>
            <a:ext cx="1421308" cy="433504"/>
            <a:chOff x="331320" y="2198070"/>
            <a:chExt cx="3238952" cy="1216961"/>
          </a:xfrm>
        </p:grpSpPr>
        <p:grpSp>
          <p:nvGrpSpPr>
            <p:cNvPr id="39" name="Group 38"/>
            <p:cNvGrpSpPr/>
            <p:nvPr/>
          </p:nvGrpSpPr>
          <p:grpSpPr>
            <a:xfrm>
              <a:off x="1602669" y="2378068"/>
              <a:ext cx="900000" cy="900000"/>
              <a:chOff x="331320" y="2493044"/>
              <a:chExt cx="556560" cy="566359"/>
            </a:xfrm>
          </p:grpSpPr>
          <p:pic>
            <p:nvPicPr>
              <p:cNvPr id="49" name="Picture 6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320" y="2493044"/>
                <a:ext cx="556560" cy="566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465144" y="2591559"/>
                <a:ext cx="304801" cy="380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800" dirty="0" smtClean="0"/>
                  <a:t>L</a:t>
                </a:r>
                <a:endParaRPr lang="en-CA" sz="8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886840" y="2558068"/>
              <a:ext cx="720000" cy="730047"/>
              <a:chOff x="331320" y="2493044"/>
              <a:chExt cx="556560" cy="574262"/>
            </a:xfrm>
          </p:grpSpPr>
          <p:pic>
            <p:nvPicPr>
              <p:cNvPr id="47" name="Picture 6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320" y="2493044"/>
                <a:ext cx="556560" cy="566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457201" y="2591557"/>
                <a:ext cx="304798" cy="475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800" dirty="0" smtClean="0"/>
                  <a:t>M</a:t>
                </a:r>
                <a:endParaRPr lang="en-CA" sz="8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331320" y="2711709"/>
              <a:ext cx="556560" cy="703322"/>
              <a:chOff x="331320" y="2493044"/>
              <a:chExt cx="556560" cy="703322"/>
            </a:xfrm>
          </p:grpSpPr>
          <p:pic>
            <p:nvPicPr>
              <p:cNvPr id="45" name="Picture 6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320" y="2493044"/>
                <a:ext cx="556560" cy="566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" name="TextBox 45"/>
              <p:cNvSpPr txBox="1"/>
              <p:nvPr/>
            </p:nvSpPr>
            <p:spPr>
              <a:xfrm>
                <a:off x="457199" y="2591559"/>
                <a:ext cx="304799" cy="604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800" dirty="0"/>
                  <a:t>S</a:t>
                </a: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490272" y="2198070"/>
              <a:ext cx="1080000" cy="1138272"/>
              <a:chOff x="331320" y="2493044"/>
              <a:chExt cx="556560" cy="596917"/>
            </a:xfrm>
          </p:grpSpPr>
          <p:pic>
            <p:nvPicPr>
              <p:cNvPr id="43" name="Picture 6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320" y="2493044"/>
                <a:ext cx="556560" cy="566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457201" y="2591559"/>
                <a:ext cx="304800" cy="498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800" dirty="0" smtClean="0"/>
                  <a:t>XL</a:t>
                </a:r>
                <a:endParaRPr lang="en-CA" sz="800" dirty="0"/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3312190" y="3136148"/>
            <a:ext cx="8682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Release Plan</a:t>
            </a:r>
            <a:endParaRPr lang="en-CA" sz="1000" dirty="0"/>
          </a:p>
        </p:txBody>
      </p:sp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444" y="1367766"/>
            <a:ext cx="311832" cy="226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5805">
            <a:off x="3484619" y="2795619"/>
            <a:ext cx="302939" cy="29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" descr="http://static.zenimax.com/bethblog/oldcontent/orange-box-open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721" y="3849277"/>
            <a:ext cx="609600" cy="43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8299721" y="4262616"/>
            <a:ext cx="735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Final Product Increment</a:t>
            </a:r>
            <a:endParaRPr lang="en-CA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4092312" y="1840165"/>
            <a:ext cx="13178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en-CA" sz="900" dirty="0" smtClean="0"/>
              <a:t>Testing Agreement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CA" sz="900" dirty="0" smtClean="0"/>
              <a:t>Team Environment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CA" sz="900" dirty="0" smtClean="0"/>
              <a:t>Architecture approach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CA" sz="900" dirty="0" smtClean="0"/>
              <a:t>Dependencies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en-CA" sz="900" dirty="0" smtClean="0"/>
              <a:t>Risks</a:t>
            </a:r>
            <a:endParaRPr lang="en-CA" sz="900" dirty="0"/>
          </a:p>
        </p:txBody>
      </p:sp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49" y="3543300"/>
            <a:ext cx="298589" cy="24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4130012" y="3792334"/>
            <a:ext cx="746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Iteration Backlog</a:t>
            </a:r>
            <a:endParaRPr lang="en-CA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5963486" y="4673085"/>
            <a:ext cx="867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Task Board</a:t>
            </a:r>
            <a:endParaRPr lang="en-CA" sz="1000" dirty="0"/>
          </a:p>
        </p:txBody>
      </p:sp>
      <p:sp>
        <p:nvSpPr>
          <p:cNvPr id="60" name="Freeform 59"/>
          <p:cNvSpPr/>
          <p:nvPr/>
        </p:nvSpPr>
        <p:spPr>
          <a:xfrm>
            <a:off x="3602724" y="3473048"/>
            <a:ext cx="4334536" cy="143057"/>
          </a:xfrm>
          <a:custGeom>
            <a:avLst/>
            <a:gdLst>
              <a:gd name="connsiteX0" fmla="*/ 3253563 w 3253563"/>
              <a:gd name="connsiteY0" fmla="*/ 212651 h 662702"/>
              <a:gd name="connsiteX1" fmla="*/ 2488019 w 3253563"/>
              <a:gd name="connsiteY1" fmla="*/ 659218 h 662702"/>
              <a:gd name="connsiteX2" fmla="*/ 0 w 3253563"/>
              <a:gd name="connsiteY2" fmla="*/ 0 h 66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3563" h="662702">
                <a:moveTo>
                  <a:pt x="3253563" y="212651"/>
                </a:moveTo>
                <a:cubicBezTo>
                  <a:pt x="3141921" y="453655"/>
                  <a:pt x="3030279" y="694660"/>
                  <a:pt x="2488019" y="659218"/>
                </a:cubicBezTo>
                <a:cubicBezTo>
                  <a:pt x="1945759" y="623776"/>
                  <a:pt x="972879" y="311888"/>
                  <a:pt x="0" y="0"/>
                </a:cubicBezTo>
              </a:path>
            </a:pathLst>
          </a:custGeom>
          <a:noFill/>
          <a:ln w="9525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TextBox 60"/>
          <p:cNvSpPr txBox="1"/>
          <p:nvPr/>
        </p:nvSpPr>
        <p:spPr>
          <a:xfrm>
            <a:off x="5090001" y="3297605"/>
            <a:ext cx="1988557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Go back to Release Planning for  another release, or if  final release, go to project closeout</a:t>
            </a:r>
            <a:endParaRPr lang="en-CA" sz="1000" dirty="0"/>
          </a:p>
        </p:txBody>
      </p:sp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596" y="1732529"/>
            <a:ext cx="311832" cy="226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3" name="Group 62"/>
          <p:cNvGrpSpPr/>
          <p:nvPr/>
        </p:nvGrpSpPr>
        <p:grpSpPr>
          <a:xfrm>
            <a:off x="5638800" y="3988053"/>
            <a:ext cx="1519690" cy="662910"/>
            <a:chOff x="2427153" y="5222328"/>
            <a:chExt cx="2310029" cy="1026084"/>
          </a:xfrm>
        </p:grpSpPr>
        <p:pic>
          <p:nvPicPr>
            <p:cNvPr id="64" name="Picture 2" descr="https://encrypted-tbn1.gstatic.com/images?q=tbn:ANd9GcQAYAaREmidvLWFePGTexMWdOYoVuCciLA03hzQQnVZVAZwzJ9rcg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153" y="5222328"/>
              <a:ext cx="2239774" cy="1026084"/>
            </a:xfrm>
            <a:prstGeom prst="rect">
              <a:avLst/>
            </a:prstGeom>
            <a:noFill/>
            <a:ln w="28575">
              <a:solidFill>
                <a:srgbClr val="77BB44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" name="TextBox 64"/>
            <p:cNvSpPr txBox="1"/>
            <p:nvPr/>
          </p:nvSpPr>
          <p:spPr>
            <a:xfrm>
              <a:off x="2438629" y="5300151"/>
              <a:ext cx="707123" cy="309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700" dirty="0" smtClean="0">
                  <a:solidFill>
                    <a:schemeClr val="bg1"/>
                  </a:solidFill>
                </a:rPr>
                <a:t>Backlog</a:t>
              </a:r>
              <a:endParaRPr lang="en-CA" sz="700" dirty="0">
                <a:solidFill>
                  <a:schemeClr val="bg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568446" y="5651763"/>
              <a:ext cx="148845" cy="508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 rot="1323525">
              <a:off x="3095580" y="5531906"/>
              <a:ext cx="141593" cy="7142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 rot="20738112">
              <a:off x="3086385" y="5696377"/>
              <a:ext cx="164725" cy="664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598" y="5484008"/>
              <a:ext cx="211709" cy="6197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TextBox 69"/>
            <p:cNvSpPr txBox="1"/>
            <p:nvPr/>
          </p:nvSpPr>
          <p:spPr>
            <a:xfrm>
              <a:off x="2973062" y="5300052"/>
              <a:ext cx="612091" cy="309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700" b="1" dirty="0" smtClean="0">
                  <a:solidFill>
                    <a:schemeClr val="bg1"/>
                  </a:solidFill>
                </a:rPr>
                <a:t>To Do</a:t>
              </a:r>
              <a:endParaRPr lang="en-CA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377365" y="5309127"/>
              <a:ext cx="906929" cy="309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700" b="1" dirty="0" smtClean="0">
                  <a:solidFill>
                    <a:schemeClr val="bg1"/>
                  </a:solidFill>
                </a:rPr>
                <a:t>In Progress</a:t>
              </a:r>
              <a:endParaRPr lang="en-CA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156766" y="5309127"/>
              <a:ext cx="580416" cy="309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700" b="1" dirty="0" smtClean="0">
                  <a:solidFill>
                    <a:schemeClr val="bg1"/>
                  </a:solidFill>
                </a:rPr>
                <a:t>Done</a:t>
              </a:r>
              <a:endParaRPr lang="en-CA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146734" y="5841309"/>
              <a:ext cx="110068" cy="49101"/>
            </a:xfrm>
            <a:prstGeom prst="rect">
              <a:avLst/>
            </a:prstGeom>
            <a:solidFill>
              <a:srgbClr val="FFFF00"/>
            </a:solidFill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 rot="20738112">
              <a:off x="3565277" y="5499960"/>
              <a:ext cx="154587" cy="9832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603931" y="5735370"/>
              <a:ext cx="114956" cy="55603"/>
            </a:xfrm>
            <a:prstGeom prst="rect">
              <a:avLst/>
            </a:prstGeom>
            <a:solidFill>
              <a:srgbClr val="FFFF00"/>
            </a:solidFill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021263" y="5797730"/>
              <a:ext cx="114956" cy="55603"/>
            </a:xfrm>
            <a:prstGeom prst="rect">
              <a:avLst/>
            </a:prstGeom>
            <a:solidFill>
              <a:srgbClr val="FFFF00"/>
            </a:solidFill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rot="822362">
              <a:off x="3644328" y="5549125"/>
              <a:ext cx="114956" cy="55603"/>
            </a:xfrm>
            <a:prstGeom prst="rect">
              <a:avLst/>
            </a:prstGeom>
            <a:solidFill>
              <a:srgbClr val="FFFF00"/>
            </a:solidFill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603335" y="5815877"/>
              <a:ext cx="148845" cy="508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rot="20738112">
              <a:off x="3039893" y="5619137"/>
              <a:ext cx="126758" cy="53362"/>
            </a:xfrm>
            <a:prstGeom prst="rect">
              <a:avLst/>
            </a:prstGeom>
            <a:solidFill>
              <a:srgbClr val="77BB44"/>
            </a:soli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 rot="20738112">
              <a:off x="4245358" y="5502414"/>
              <a:ext cx="126758" cy="53362"/>
            </a:xfrm>
            <a:prstGeom prst="rect">
              <a:avLst/>
            </a:prstGeom>
            <a:solidFill>
              <a:srgbClr val="77BB44"/>
            </a:soli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rot="1182434">
              <a:off x="4226374" y="5620781"/>
              <a:ext cx="164725" cy="664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325740" y="5564380"/>
              <a:ext cx="148845" cy="508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239737" y="5702627"/>
              <a:ext cx="138607" cy="55603"/>
            </a:xfrm>
            <a:prstGeom prst="rect">
              <a:avLst/>
            </a:prstGeom>
            <a:solidFill>
              <a:srgbClr val="FFFF00"/>
            </a:solidFill>
            <a:ln w="31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>
                <a:solidFill>
                  <a:schemeClr val="tx1"/>
                </a:solidFill>
              </a:endParaRPr>
            </a:p>
          </p:txBody>
        </p:sp>
      </p:grpSp>
      <p:sp>
        <p:nvSpPr>
          <p:cNvPr id="84" name="Rectangle 83"/>
          <p:cNvSpPr/>
          <p:nvPr/>
        </p:nvSpPr>
        <p:spPr>
          <a:xfrm>
            <a:off x="4343401" y="2571750"/>
            <a:ext cx="554237" cy="2201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dirty="0" smtClean="0">
                <a:solidFill>
                  <a:schemeClr val="tx1"/>
                </a:solidFill>
              </a:rPr>
              <a:t>Iteration Planning</a:t>
            </a:r>
            <a:endParaRPr lang="en-CA" sz="800" dirty="0">
              <a:solidFill>
                <a:schemeClr val="tx1"/>
              </a:solidFill>
            </a:endParaRPr>
          </a:p>
        </p:txBody>
      </p:sp>
      <p:pic>
        <p:nvPicPr>
          <p:cNvPr id="85" name="Picture 84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900" y="3134323"/>
            <a:ext cx="319873" cy="226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Box 85"/>
          <p:cNvSpPr txBox="1"/>
          <p:nvPr/>
        </p:nvSpPr>
        <p:spPr>
          <a:xfrm>
            <a:off x="7540284" y="3359953"/>
            <a:ext cx="6106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Release</a:t>
            </a:r>
            <a:endParaRPr lang="en-CA" sz="1000" dirty="0"/>
          </a:p>
        </p:txBody>
      </p:sp>
      <p:sp>
        <p:nvSpPr>
          <p:cNvPr id="87" name="Rectangle 86"/>
          <p:cNvSpPr/>
          <p:nvPr/>
        </p:nvSpPr>
        <p:spPr>
          <a:xfrm>
            <a:off x="4897637" y="2571750"/>
            <a:ext cx="1575906" cy="2201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dirty="0" smtClean="0">
                <a:solidFill>
                  <a:schemeClr val="tx1"/>
                </a:solidFill>
              </a:rPr>
              <a:t>Daily stand-up, Development, Testing, deployment, etc.</a:t>
            </a:r>
            <a:endParaRPr lang="en-CA" sz="8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004283" y="2571750"/>
            <a:ext cx="756589" cy="2201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dirty="0" smtClean="0">
                <a:solidFill>
                  <a:schemeClr val="tx1"/>
                </a:solidFill>
              </a:rPr>
              <a:t>Retrospective</a:t>
            </a:r>
            <a:endParaRPr lang="en-CA" sz="8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484717" y="2571750"/>
            <a:ext cx="530194" cy="2201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dirty="0" smtClean="0">
                <a:solidFill>
                  <a:schemeClr val="tx1"/>
                </a:solidFill>
              </a:rPr>
              <a:t>Review</a:t>
            </a:r>
            <a:endParaRPr lang="en-CA" sz="800" dirty="0">
              <a:solidFill>
                <a:schemeClr val="tx1"/>
              </a:solidFill>
            </a:endParaRPr>
          </a:p>
        </p:txBody>
      </p:sp>
      <p:pic>
        <p:nvPicPr>
          <p:cNvPr id="90" name="Picture 3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512" y="3844461"/>
            <a:ext cx="775688" cy="31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7245320" y="4236990"/>
            <a:ext cx="98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Burn up/down</a:t>
            </a:r>
            <a:endParaRPr lang="en-CA" sz="1000" dirty="0"/>
          </a:p>
        </p:txBody>
      </p:sp>
      <p:pic>
        <p:nvPicPr>
          <p:cNvPr id="9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833" y="1514594"/>
            <a:ext cx="311832" cy="226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568" y="1085851"/>
            <a:ext cx="311832" cy="22697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4" name="Rectangle 93"/>
          <p:cNvSpPr/>
          <p:nvPr/>
        </p:nvSpPr>
        <p:spPr>
          <a:xfrm>
            <a:off x="4180449" y="1611979"/>
            <a:ext cx="1121213" cy="2201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Iteration 0</a:t>
            </a:r>
          </a:p>
        </p:txBody>
      </p:sp>
      <p:cxnSp>
        <p:nvCxnSpPr>
          <p:cNvPr id="95" name="Straight Connector 94"/>
          <p:cNvCxnSpPr/>
          <p:nvPr/>
        </p:nvCxnSpPr>
        <p:spPr>
          <a:xfrm flipH="1">
            <a:off x="4343400" y="1885560"/>
            <a:ext cx="958262" cy="678786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695723" y="1832126"/>
            <a:ext cx="1059019" cy="745113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7" name="Freeform 96"/>
          <p:cNvSpPr/>
          <p:nvPr/>
        </p:nvSpPr>
        <p:spPr>
          <a:xfrm>
            <a:off x="4343401" y="2826456"/>
            <a:ext cx="3411341" cy="236243"/>
          </a:xfrm>
          <a:custGeom>
            <a:avLst/>
            <a:gdLst>
              <a:gd name="connsiteX0" fmla="*/ 3253563 w 3253563"/>
              <a:gd name="connsiteY0" fmla="*/ 212651 h 662702"/>
              <a:gd name="connsiteX1" fmla="*/ 2488019 w 3253563"/>
              <a:gd name="connsiteY1" fmla="*/ 659218 h 662702"/>
              <a:gd name="connsiteX2" fmla="*/ 0 w 3253563"/>
              <a:gd name="connsiteY2" fmla="*/ 0 h 66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3563" h="662702">
                <a:moveTo>
                  <a:pt x="3253563" y="212651"/>
                </a:moveTo>
                <a:cubicBezTo>
                  <a:pt x="3141921" y="453655"/>
                  <a:pt x="3030279" y="694660"/>
                  <a:pt x="2488019" y="659218"/>
                </a:cubicBezTo>
                <a:cubicBezTo>
                  <a:pt x="1945759" y="623776"/>
                  <a:pt x="972879" y="311888"/>
                  <a:pt x="0" y="0"/>
                </a:cubicBezTo>
              </a:path>
            </a:pathLst>
          </a:custGeom>
          <a:noFill/>
          <a:ln w="952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TextBox 97"/>
          <p:cNvSpPr txBox="1"/>
          <p:nvPr/>
        </p:nvSpPr>
        <p:spPr>
          <a:xfrm>
            <a:off x="6327063" y="2991611"/>
            <a:ext cx="96145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Next Iteration</a:t>
            </a:r>
            <a:endParaRPr lang="en-CA" sz="1000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2304280" y="1706539"/>
            <a:ext cx="0" cy="471405"/>
          </a:xfrm>
          <a:prstGeom prst="line">
            <a:avLst/>
          </a:prstGeom>
          <a:ln w="12700">
            <a:solidFill>
              <a:srgbClr val="77BB4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884406" y="1677218"/>
            <a:ext cx="542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Higher Priority</a:t>
            </a:r>
            <a:endParaRPr lang="en-CA" sz="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880664" y="1948035"/>
            <a:ext cx="53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Lower Priority</a:t>
            </a:r>
            <a:endParaRPr lang="en-CA" sz="800" dirty="0"/>
          </a:p>
        </p:txBody>
      </p:sp>
      <p:pic>
        <p:nvPicPr>
          <p:cNvPr id="102" name="Picture 2" descr="http://static.zenimax.com/bethblog/oldcontent/orange-box-open.jp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836" y="2546096"/>
            <a:ext cx="420655" cy="30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TextBox 102"/>
          <p:cNvSpPr txBox="1"/>
          <p:nvPr/>
        </p:nvSpPr>
        <p:spPr>
          <a:xfrm>
            <a:off x="7707217" y="2826456"/>
            <a:ext cx="735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Increment</a:t>
            </a:r>
            <a:endParaRPr lang="en-CA" sz="1000" dirty="0"/>
          </a:p>
        </p:txBody>
      </p:sp>
      <p:sp>
        <p:nvSpPr>
          <p:cNvPr id="104" name="Rectangle 103"/>
          <p:cNvSpPr/>
          <p:nvPr/>
        </p:nvSpPr>
        <p:spPr>
          <a:xfrm>
            <a:off x="42934" y="808554"/>
            <a:ext cx="1260000" cy="220147"/>
          </a:xfrm>
          <a:prstGeom prst="rect">
            <a:avLst/>
          </a:prstGeom>
          <a:solidFill>
            <a:srgbClr val="77BB44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 smtClean="0">
                <a:solidFill>
                  <a:schemeClr val="bg1"/>
                </a:solidFill>
              </a:rPr>
              <a:t>Envisioning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295400" y="808554"/>
            <a:ext cx="3335296" cy="220147"/>
          </a:xfrm>
          <a:prstGeom prst="rect">
            <a:avLst/>
          </a:prstGeom>
          <a:solidFill>
            <a:srgbClr val="77BB44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Speculate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595296" y="808554"/>
            <a:ext cx="3177104" cy="220147"/>
          </a:xfrm>
          <a:prstGeom prst="rect">
            <a:avLst/>
          </a:prstGeom>
          <a:solidFill>
            <a:srgbClr val="77BB44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Explore </a:t>
            </a:r>
            <a:r>
              <a:rPr lang="en-CA" sz="1000" b="1" dirty="0" smtClean="0">
                <a:solidFill>
                  <a:schemeClr val="bg1"/>
                </a:solidFill>
              </a:rPr>
              <a:t>   |    </a:t>
            </a:r>
            <a:r>
              <a:rPr lang="en-CA" sz="1000" b="1" dirty="0">
                <a:solidFill>
                  <a:schemeClr val="bg1"/>
                </a:solidFill>
              </a:rPr>
              <a:t>Adapt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7786478" y="808554"/>
            <a:ext cx="1260000" cy="220147"/>
          </a:xfrm>
          <a:prstGeom prst="rect">
            <a:avLst/>
          </a:prstGeom>
          <a:solidFill>
            <a:srgbClr val="77BB44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>
                <a:solidFill>
                  <a:schemeClr val="bg1"/>
                </a:solidFill>
              </a:rPr>
              <a:t>Close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4924947" y="3944905"/>
            <a:ext cx="375933" cy="341345"/>
            <a:chOff x="4924946" y="5031900"/>
            <a:chExt cx="375933" cy="455127"/>
          </a:xfrm>
        </p:grpSpPr>
        <p:sp>
          <p:nvSpPr>
            <p:cNvPr id="109" name="Rectangle 108"/>
            <p:cNvSpPr/>
            <p:nvPr/>
          </p:nvSpPr>
          <p:spPr>
            <a:xfrm>
              <a:off x="4940264" y="5032890"/>
              <a:ext cx="154022" cy="12084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146857" y="5204192"/>
              <a:ext cx="154022" cy="12084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 rot="1146513">
              <a:off x="4924946" y="5195380"/>
              <a:ext cx="154022" cy="12084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 rot="20580253">
              <a:off x="5121619" y="5031900"/>
              <a:ext cx="154022" cy="120849"/>
            </a:xfrm>
            <a:prstGeom prst="rect">
              <a:avLst/>
            </a:prstGeom>
            <a:solidFill>
              <a:srgbClr val="77BB44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 rot="20580253">
              <a:off x="5017496" y="5366178"/>
              <a:ext cx="154022" cy="120849"/>
            </a:xfrm>
            <a:prstGeom prst="rect">
              <a:avLst/>
            </a:prstGeom>
            <a:solidFill>
              <a:srgbClr val="77BB44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4741055" y="4285633"/>
            <a:ext cx="746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Iteration Task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52034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Rectangle 5"/>
          <p:cNvSpPr/>
          <p:nvPr/>
        </p:nvSpPr>
        <p:spPr>
          <a:xfrm rot="10800000" flipV="1">
            <a:off x="-11113" y="0"/>
            <a:ext cx="9155113" cy="5143500"/>
          </a:xfrm>
          <a:prstGeom prst="rect">
            <a:avLst/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/>
              <a:t>Group Discussion</a:t>
            </a:r>
          </a:p>
          <a:p>
            <a:pPr algn="ctr">
              <a:defRPr/>
            </a:pPr>
            <a:r>
              <a:rPr lang="en-US" sz="3200" dirty="0" smtClean="0"/>
              <a:t>Handling </a:t>
            </a:r>
            <a:r>
              <a:rPr lang="en-US" sz="3200" dirty="0"/>
              <a:t>D</a:t>
            </a:r>
            <a:r>
              <a:rPr lang="en-US" sz="3200" dirty="0" smtClean="0"/>
              <a:t>efects in Agile Projects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167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Handle Defects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Discuss the best approach for dealing with bugs in Agile projects:</a:t>
            </a:r>
          </a:p>
          <a:p>
            <a:endParaRPr lang="en-CA" dirty="0" smtClean="0"/>
          </a:p>
          <a:p>
            <a:r>
              <a:rPr lang="en-CA" dirty="0" smtClean="0"/>
              <a:t>Should they be placed on the product backlog or in a separate bug list?</a:t>
            </a:r>
          </a:p>
          <a:p>
            <a:r>
              <a:rPr lang="en-CA" dirty="0" smtClean="0"/>
              <a:t>If they’re on the backlog, does the product owner get to set their priorities, or are they automatically the most </a:t>
            </a:r>
            <a:r>
              <a:rPr lang="en-CA" smtClean="0"/>
              <a:t>important items </a:t>
            </a:r>
            <a:r>
              <a:rPr lang="en-CA" dirty="0" smtClean="0"/>
              <a:t>For next sprint</a:t>
            </a:r>
          </a:p>
          <a:p>
            <a:r>
              <a:rPr lang="en-CA" dirty="0" smtClean="0"/>
              <a:t>Should there be a separate bug fixing iteration/sprint?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55852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15 Minutes</a:t>
            </a:r>
            <a:endParaRPr lang="en-CA" b="1" dirty="0"/>
          </a:p>
        </p:txBody>
      </p:sp>
      <p:pic>
        <p:nvPicPr>
          <p:cNvPr id="5" name="Picture 2" descr="http://www.clker.com/cliparts/7/A/I/5/W/O/stopwatch-silhouette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6535"/>
            <a:ext cx="609600" cy="49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59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2055"/>
            <a:ext cx="9144000" cy="4013796"/>
          </a:xfrm>
        </p:spPr>
        <p:txBody>
          <a:bodyPr>
            <a:normAutofit/>
          </a:bodyPr>
          <a:lstStyle/>
          <a:p>
            <a:pPr marL="169862" indent="0" algn="ctr">
              <a:buNone/>
            </a:pPr>
            <a:endParaRPr lang="en-US" sz="3200" dirty="0" smtClean="0"/>
          </a:p>
          <a:p>
            <a:pPr marL="169862" indent="0" algn="ctr">
              <a:buNone/>
            </a:pPr>
            <a:endParaRPr lang="en-US" sz="3200" dirty="0" smtClean="0"/>
          </a:p>
          <a:p>
            <a:pPr marL="169862" indent="0" algn="ctr"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© 360PMO Project Management Consulting, Inc. </a:t>
            </a:r>
          </a:p>
        </p:txBody>
      </p:sp>
    </p:spTree>
    <p:extLst>
      <p:ext uri="{BB962C8B-B14F-4D97-AF65-F5344CB8AC3E}">
        <p14:creationId xmlns:p14="http://schemas.microsoft.com/office/powerpoint/2010/main" val="41865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Rectangle 5"/>
          <p:cNvSpPr/>
          <p:nvPr/>
        </p:nvSpPr>
        <p:spPr>
          <a:xfrm rot="10800000" flipV="1">
            <a:off x="-11113" y="0"/>
            <a:ext cx="9155113" cy="5143500"/>
          </a:xfrm>
          <a:prstGeom prst="rect">
            <a:avLst/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/>
              <a:t>Test Your Knowledge</a:t>
            </a:r>
          </a:p>
        </p:txBody>
      </p:sp>
    </p:spTree>
    <p:extLst>
      <p:ext uri="{BB962C8B-B14F-4D97-AF65-F5344CB8AC3E}">
        <p14:creationId xmlns:p14="http://schemas.microsoft.com/office/powerpoint/2010/main" val="285337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" y="971550"/>
            <a:ext cx="8712000" cy="39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Mark </a:t>
            </a:r>
            <a:r>
              <a:rPr lang="en-US" b="1" dirty="0"/>
              <a:t>is assigned as a Scrum Master to the newly launched agile team. </a:t>
            </a:r>
            <a:r>
              <a:rPr lang="en-US" b="1" dirty="0" smtClean="0"/>
              <a:t>He </a:t>
            </a:r>
            <a:r>
              <a:rPr lang="en-US" b="1" dirty="0"/>
              <a:t>is being asked to provide the list of metrics to measure the progress. Which metric will she provide as a primary measure of progress?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+mj-lt"/>
              <a:buAutoNum type="alphaUcPeriod"/>
            </a:pPr>
            <a:r>
              <a:rPr lang="en-US" dirty="0" smtClean="0"/>
              <a:t>Velocity</a:t>
            </a:r>
            <a:r>
              <a:rPr lang="en-US" dirty="0"/>
              <a:t>. </a:t>
            </a:r>
          </a:p>
          <a:p>
            <a:pPr>
              <a:buFont typeface="+mj-lt"/>
              <a:buAutoNum type="alphaUcPeriod"/>
            </a:pPr>
            <a:endParaRPr lang="en-US" dirty="0" smtClean="0"/>
          </a:p>
          <a:p>
            <a:pPr>
              <a:buFont typeface="+mj-lt"/>
              <a:buAutoNum type="alphaUcPeriod"/>
            </a:pPr>
            <a:r>
              <a:rPr lang="en-US" dirty="0" smtClean="0"/>
              <a:t>Team </a:t>
            </a:r>
            <a:r>
              <a:rPr lang="en-US" dirty="0"/>
              <a:t>Satisfaction. </a:t>
            </a:r>
          </a:p>
          <a:p>
            <a:pPr>
              <a:buFont typeface="+mj-lt"/>
              <a:buAutoNum type="alphaUcPeriod"/>
            </a:pPr>
            <a:endParaRPr lang="en-US" dirty="0" smtClean="0"/>
          </a:p>
          <a:p>
            <a:pPr>
              <a:buFont typeface="+mj-lt"/>
              <a:buAutoNum type="alphaUcPeriod"/>
            </a:pPr>
            <a:r>
              <a:rPr lang="en-US" dirty="0" smtClean="0"/>
              <a:t>Working </a:t>
            </a:r>
            <a:r>
              <a:rPr lang="en-US" dirty="0"/>
              <a:t>software. </a:t>
            </a:r>
          </a:p>
          <a:p>
            <a:pPr>
              <a:buFont typeface="+mj-lt"/>
              <a:buAutoNum type="alphaUcPeriod"/>
            </a:pPr>
            <a:endParaRPr lang="en-US" dirty="0" smtClean="0"/>
          </a:p>
          <a:p>
            <a:pPr>
              <a:buFont typeface="+mj-lt"/>
              <a:buAutoNum type="alphaUcPeriod"/>
            </a:pPr>
            <a:r>
              <a:rPr lang="en-US" dirty="0" smtClean="0"/>
              <a:t>Customer </a:t>
            </a:r>
            <a:r>
              <a:rPr lang="en-US" dirty="0"/>
              <a:t>satisfaction.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161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3773" y="3580506"/>
            <a:ext cx="2667000" cy="3429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" y="971550"/>
            <a:ext cx="8712000" cy="39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Mark </a:t>
            </a:r>
            <a:r>
              <a:rPr lang="en-US" b="1" dirty="0"/>
              <a:t>is assigned as a Scrum Master to the newly launched agile team. </a:t>
            </a:r>
            <a:r>
              <a:rPr lang="en-US" b="1" dirty="0" smtClean="0"/>
              <a:t>He </a:t>
            </a:r>
            <a:r>
              <a:rPr lang="en-US" b="1" dirty="0"/>
              <a:t>is being asked to provide the list of metrics to measure the progress. Which metric will she provide as a primary measure of progress?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+mj-lt"/>
              <a:buAutoNum type="alphaUcPeriod"/>
            </a:pPr>
            <a:r>
              <a:rPr lang="en-US" dirty="0" smtClean="0"/>
              <a:t>Velocity</a:t>
            </a:r>
            <a:r>
              <a:rPr lang="en-US" dirty="0"/>
              <a:t>. </a:t>
            </a:r>
          </a:p>
          <a:p>
            <a:pPr>
              <a:buFont typeface="+mj-lt"/>
              <a:buAutoNum type="alphaUcPeriod"/>
            </a:pPr>
            <a:endParaRPr lang="en-US" dirty="0" smtClean="0"/>
          </a:p>
          <a:p>
            <a:pPr>
              <a:buFont typeface="+mj-lt"/>
              <a:buAutoNum type="alphaUcPeriod"/>
            </a:pPr>
            <a:r>
              <a:rPr lang="en-US" dirty="0" smtClean="0"/>
              <a:t>Team </a:t>
            </a:r>
            <a:r>
              <a:rPr lang="en-US" dirty="0"/>
              <a:t>Satisfaction. </a:t>
            </a:r>
          </a:p>
          <a:p>
            <a:pPr>
              <a:buFont typeface="+mj-lt"/>
              <a:buAutoNum type="alphaUcPeriod"/>
            </a:pPr>
            <a:endParaRPr lang="en-US" dirty="0" smtClean="0"/>
          </a:p>
          <a:p>
            <a:pPr>
              <a:buFont typeface="+mj-lt"/>
              <a:buAutoNum type="alphaUcPeriod"/>
            </a:pPr>
            <a:r>
              <a:rPr lang="en-US" dirty="0" smtClean="0"/>
              <a:t>Working </a:t>
            </a:r>
            <a:r>
              <a:rPr lang="en-US" dirty="0"/>
              <a:t>software. </a:t>
            </a:r>
          </a:p>
          <a:p>
            <a:pPr>
              <a:buFont typeface="+mj-lt"/>
              <a:buAutoNum type="alphaUcPeriod"/>
            </a:pPr>
            <a:endParaRPr lang="en-US" dirty="0" smtClean="0"/>
          </a:p>
          <a:p>
            <a:pPr>
              <a:buFont typeface="+mj-lt"/>
              <a:buAutoNum type="alphaUcPeriod"/>
            </a:pPr>
            <a:r>
              <a:rPr lang="en-US" dirty="0" smtClean="0"/>
              <a:t>Customer </a:t>
            </a:r>
            <a:r>
              <a:rPr lang="en-US" dirty="0"/>
              <a:t>satisfaction.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079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12000" cy="648000"/>
          </a:xfrm>
        </p:spPr>
        <p:txBody>
          <a:bodyPr/>
          <a:lstStyle/>
          <a:p>
            <a:r>
              <a:rPr lang="en-CA" dirty="0"/>
              <a:t>Lesson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What is Agile?</a:t>
            </a:r>
          </a:p>
          <a:p>
            <a:r>
              <a:rPr lang="en-CA" dirty="0"/>
              <a:t>Name </a:t>
            </a:r>
            <a:r>
              <a:rPr lang="en-CA" dirty="0" smtClean="0"/>
              <a:t>five benefits </a:t>
            </a:r>
            <a:r>
              <a:rPr lang="en-CA" dirty="0"/>
              <a:t>of </a:t>
            </a:r>
            <a:r>
              <a:rPr lang="en-CA" dirty="0" smtClean="0"/>
              <a:t>Agile</a:t>
            </a:r>
            <a:endParaRPr lang="en-CA" dirty="0"/>
          </a:p>
          <a:p>
            <a:r>
              <a:rPr lang="en-CA" dirty="0"/>
              <a:t>List any five Agile methods.</a:t>
            </a:r>
          </a:p>
          <a:p>
            <a:r>
              <a:rPr lang="en-CA" dirty="0"/>
              <a:t>What are the four values of Agile?</a:t>
            </a:r>
          </a:p>
          <a:p>
            <a:r>
              <a:rPr lang="en-CA" dirty="0"/>
              <a:t>What are the differences between pull and </a:t>
            </a:r>
            <a:r>
              <a:rPr lang="en-CA" dirty="0" smtClean="0"/>
              <a:t>push-based systems?</a:t>
            </a:r>
            <a:endParaRPr lang="en-CA" dirty="0"/>
          </a:p>
          <a:p>
            <a:r>
              <a:rPr lang="en-CA" dirty="0"/>
              <a:t>Describe any four principles of </a:t>
            </a:r>
            <a:r>
              <a:rPr lang="en-CA" dirty="0" smtClean="0"/>
              <a:t>the Agile Manifesto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404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12000" cy="648000"/>
          </a:xfrm>
        </p:spPr>
        <p:txBody>
          <a:bodyPr/>
          <a:lstStyle/>
          <a:p>
            <a:r>
              <a:rPr lang="en-CA" dirty="0"/>
              <a:t>Lesson </a:t>
            </a:r>
            <a:r>
              <a:rPr lang="en-CA" dirty="0" smtClean="0"/>
              <a:t>Review (continue..)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Which </a:t>
            </a:r>
            <a:r>
              <a:rPr lang="en-CA" dirty="0"/>
              <a:t>methodology is more prescriptive RUP or Scrum?</a:t>
            </a:r>
          </a:p>
          <a:p>
            <a:r>
              <a:rPr lang="en-CA" dirty="0"/>
              <a:t>Name two </a:t>
            </a:r>
            <a:r>
              <a:rPr lang="en-CA" dirty="0" smtClean="0"/>
              <a:t>influencers </a:t>
            </a:r>
            <a:r>
              <a:rPr lang="en-CA" dirty="0"/>
              <a:t>who </a:t>
            </a:r>
            <a:r>
              <a:rPr lang="en-CA" dirty="0" smtClean="0"/>
              <a:t>authored </a:t>
            </a:r>
            <a:r>
              <a:rPr lang="en-CA" dirty="0"/>
              <a:t>the Agile </a:t>
            </a:r>
            <a:r>
              <a:rPr lang="en-CA" dirty="0" smtClean="0"/>
              <a:t>Manifesto </a:t>
            </a:r>
            <a:r>
              <a:rPr lang="en-CA" dirty="0"/>
              <a:t>in 2001</a:t>
            </a:r>
          </a:p>
          <a:p>
            <a:r>
              <a:rPr lang="en-CA" dirty="0"/>
              <a:t>When was the first time </a:t>
            </a:r>
            <a:r>
              <a:rPr lang="en-CA" dirty="0" smtClean="0"/>
              <a:t>an iterative </a:t>
            </a:r>
            <a:r>
              <a:rPr lang="en-CA" dirty="0"/>
              <a:t>and incremental approach </a:t>
            </a:r>
            <a:r>
              <a:rPr lang="en-CA" dirty="0" smtClean="0"/>
              <a:t>was used </a:t>
            </a:r>
            <a:r>
              <a:rPr lang="en-CA" dirty="0"/>
              <a:t>in software development?</a:t>
            </a:r>
          </a:p>
          <a:p>
            <a:r>
              <a:rPr lang="en-CA" dirty="0"/>
              <a:t>List </a:t>
            </a:r>
            <a:r>
              <a:rPr lang="en-CA" dirty="0" smtClean="0"/>
              <a:t>five </a:t>
            </a:r>
            <a:r>
              <a:rPr lang="en-CA" dirty="0"/>
              <a:t>differences between traditional waterfall and </a:t>
            </a:r>
            <a:r>
              <a:rPr lang="en-CA" dirty="0" smtClean="0"/>
              <a:t>Agile</a:t>
            </a:r>
            <a:endParaRPr lang="en-CA" dirty="0"/>
          </a:p>
          <a:p>
            <a:r>
              <a:rPr lang="en-CA" dirty="0"/>
              <a:t>What </a:t>
            </a:r>
            <a:r>
              <a:rPr lang="en-CA" dirty="0" smtClean="0"/>
              <a:t>is inspect </a:t>
            </a:r>
            <a:r>
              <a:rPr lang="en-CA" dirty="0"/>
              <a:t>and </a:t>
            </a:r>
            <a:r>
              <a:rPr lang="en-CA" dirty="0" smtClean="0"/>
              <a:t>adapt </a:t>
            </a:r>
            <a:r>
              <a:rPr lang="en-CA" dirty="0"/>
              <a:t>and how it is different from </a:t>
            </a:r>
            <a:r>
              <a:rPr lang="en-CA" dirty="0" smtClean="0"/>
              <a:t>control/coordinated?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946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92703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cs typeface="Arial" panose="020B0604020202020204" pitchFamily="34" charset="0"/>
              </a:rPr>
              <a:t>Following references are used in the preparation of this lecture. </a:t>
            </a:r>
          </a:p>
          <a:p>
            <a:pPr algn="just">
              <a:lnSpc>
                <a:spcPct val="150000"/>
              </a:lnSpc>
            </a:pPr>
            <a:endParaRPr lang="en-US" sz="1600" dirty="0"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cs typeface="Arial" panose="020B0604020202020204" pitchFamily="34" charset="0"/>
              </a:rPr>
              <a:t>Abstracted from Shuh, Peter (2005). Integrating Agile Development in the Real World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cs typeface="Arial" panose="020B0604020202020204" pitchFamily="34" charset="0"/>
              </a:rPr>
              <a:t>How sustainable is your agile transformation to sustainable organizational agility, Ahmed Sidky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cs typeface="Arial" panose="020B0604020202020204" pitchFamily="34" charset="0"/>
              </a:rPr>
              <a:t>Strategic Management and Organizational Dynamics by Ralph Stacey in Agile Software Development with Scrum by Ken Schwaber and Mike Beedle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smtClean="0">
                <a:cs typeface="Arial" panose="020B0604020202020204" pitchFamily="34" charset="0"/>
              </a:rPr>
              <a:t>Planning Onion, “Agile </a:t>
            </a:r>
            <a:r>
              <a:rPr lang="en-US" sz="1600" dirty="0">
                <a:cs typeface="Arial" panose="020B0604020202020204" pitchFamily="34" charset="0"/>
              </a:rPr>
              <a:t>Estimating and Planning” By: Mike Cohn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smtClean="0">
                <a:cs typeface="Arial" panose="020B0604020202020204" pitchFamily="34" charset="0"/>
              </a:rPr>
              <a:t>Iterative </a:t>
            </a:r>
            <a:r>
              <a:rPr lang="en-US" sz="1600" dirty="0">
                <a:cs typeface="Arial" panose="020B0604020202020204" pitchFamily="34" charset="0"/>
              </a:rPr>
              <a:t>and incremental development by Craig Larman, victor Basili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cs typeface="Arial" panose="020B0604020202020204" pitchFamily="34" charset="0"/>
              </a:rPr>
              <a:t>What’s the big fuss about Agile? by Ahmed Sidky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cs typeface="Arial" panose="020B0604020202020204" pitchFamily="34" charset="0"/>
              </a:rPr>
              <a:t>Manifesto for Agile Software Development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cs typeface="Arial" panose="020B0604020202020204" pitchFamily="34" charset="0"/>
              </a:rPr>
              <a:t>Principles behind the Agile </a:t>
            </a:r>
            <a:r>
              <a:rPr lang="en-US" sz="1600" dirty="0" smtClean="0">
                <a:cs typeface="Arial" panose="020B0604020202020204" pitchFamily="34" charset="0"/>
              </a:rPr>
              <a:t>Manifesto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cs typeface="Arial" panose="020B0604020202020204" pitchFamily="34" charset="0"/>
              </a:rPr>
              <a:t>Agile Retrospectives: Making Good Teams Great  Esther Derby, Diana </a:t>
            </a:r>
            <a:r>
              <a:rPr lang="en-US" sz="1600" dirty="0" smtClean="0">
                <a:cs typeface="Arial" panose="020B0604020202020204" pitchFamily="34" charset="0"/>
              </a:rPr>
              <a:t>Larsen</a:t>
            </a:r>
            <a:endParaRPr lang="en-US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3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417588"/>
            <a:ext cx="8610600" cy="2260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cs typeface="Arial" panose="020B0604020202020204" pitchFamily="34" charset="0"/>
              </a:rPr>
              <a:t>All registered and unregistered trademarks (service marks, brands, icons, copyrights etc.) mentioned on this </a:t>
            </a:r>
            <a:r>
              <a:rPr lang="en-US" sz="1600" dirty="0" smtClean="0">
                <a:cs typeface="Arial" panose="020B0604020202020204" pitchFamily="34" charset="0"/>
              </a:rPr>
              <a:t>course </a:t>
            </a:r>
            <a:r>
              <a:rPr lang="en-US" sz="1600" dirty="0">
                <a:cs typeface="Arial" panose="020B0604020202020204" pitchFamily="34" charset="0"/>
              </a:rPr>
              <a:t>are the property of their respective owners. </a:t>
            </a:r>
            <a:endParaRPr lang="en-US" sz="1600" dirty="0" smtClean="0"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600" dirty="0"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cs typeface="Arial" panose="020B0604020202020204" pitchFamily="34" charset="0"/>
              </a:rPr>
              <a:t>Content </a:t>
            </a:r>
            <a:r>
              <a:rPr lang="en-US" sz="1600" dirty="0">
                <a:cs typeface="Arial" panose="020B0604020202020204" pitchFamily="34" charset="0"/>
              </a:rPr>
              <a:t>that references these trademarks is not sponsored by, endorsed by, or affiliated with the respective trademark owners. </a:t>
            </a:r>
            <a:r>
              <a:rPr lang="en-US" sz="1600" dirty="0" smtClean="0">
                <a:cs typeface="Arial" panose="020B0604020202020204" pitchFamily="34" charset="0"/>
              </a:rPr>
              <a:t>PMI-ACP</a:t>
            </a:r>
            <a:r>
              <a:rPr lang="en-US" sz="1600" baseline="30000" dirty="0" smtClean="0">
                <a:cs typeface="Arial" panose="020B0604020202020204" pitchFamily="34" charset="0"/>
              </a:rPr>
              <a:t>®</a:t>
            </a:r>
            <a:r>
              <a:rPr lang="en-US" sz="1600" dirty="0" smtClean="0">
                <a:cs typeface="Arial" panose="020B0604020202020204" pitchFamily="34" charset="0"/>
              </a:rPr>
              <a:t>, PMBOK</a:t>
            </a:r>
            <a:r>
              <a:rPr lang="en-US" sz="1600" baseline="30000" dirty="0" smtClean="0">
                <a:cs typeface="Arial" panose="020B0604020202020204" pitchFamily="34" charset="0"/>
              </a:rPr>
              <a:t>®</a:t>
            </a:r>
            <a:r>
              <a:rPr lang="en-US" sz="1600" dirty="0" smtClean="0">
                <a:cs typeface="Arial" panose="020B0604020202020204" pitchFamily="34" charset="0"/>
              </a:rPr>
              <a:t>, PMI</a:t>
            </a:r>
            <a:r>
              <a:rPr lang="en-US" sz="1600" baseline="30000" dirty="0" smtClean="0">
                <a:cs typeface="Arial" panose="020B0604020202020204" pitchFamily="34" charset="0"/>
              </a:rPr>
              <a:t>®</a:t>
            </a:r>
            <a:r>
              <a:rPr lang="en-US" sz="1600" dirty="0" smtClean="0">
                <a:cs typeface="Arial" panose="020B0604020202020204" pitchFamily="34" charset="0"/>
              </a:rPr>
              <a:t>, </a:t>
            </a:r>
            <a:r>
              <a:rPr lang="en-US" sz="1600" dirty="0">
                <a:cs typeface="Arial" panose="020B0604020202020204" pitchFamily="34" charset="0"/>
              </a:rPr>
              <a:t>and </a:t>
            </a:r>
            <a:r>
              <a:rPr lang="en-US" sz="1600" dirty="0" smtClean="0">
                <a:cs typeface="Arial" panose="020B0604020202020204" pitchFamily="34" charset="0"/>
              </a:rPr>
              <a:t>PMP</a:t>
            </a:r>
            <a:r>
              <a:rPr lang="en-US" sz="1600" baseline="30000" dirty="0" smtClean="0">
                <a:cs typeface="Arial" panose="020B0604020202020204" pitchFamily="34" charset="0"/>
              </a:rPr>
              <a:t>®</a:t>
            </a:r>
            <a:r>
              <a:rPr lang="en-US" sz="1600" dirty="0" smtClean="0">
                <a:cs typeface="Arial" panose="020B0604020202020204" pitchFamily="34" charset="0"/>
              </a:rPr>
              <a:t> </a:t>
            </a:r>
            <a:r>
              <a:rPr lang="en-US" sz="1600" dirty="0">
                <a:cs typeface="Arial" panose="020B0604020202020204" pitchFamily="34" charset="0"/>
              </a:rPr>
              <a:t>are either marks or registered marks of the Project Management Institute, Inc.</a:t>
            </a:r>
          </a:p>
        </p:txBody>
      </p:sp>
    </p:spTree>
    <p:extLst>
      <p:ext uri="{BB962C8B-B14F-4D97-AF65-F5344CB8AC3E}">
        <p14:creationId xmlns:p14="http://schemas.microsoft.com/office/powerpoint/2010/main" val="11842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0265" y="2679487"/>
            <a:ext cx="3026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/>
            <a:r>
              <a:rPr lang="en-US" sz="5400" b="1" dirty="0" smtClean="0">
                <a:solidFill>
                  <a:srgbClr val="77BB44"/>
                </a:solidFill>
                <a:cs typeface="Arial" pitchFamily="34" charset="0"/>
              </a:rPr>
              <a:t>360</a:t>
            </a:r>
            <a:r>
              <a:rPr lang="en-US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PMO</a:t>
            </a:r>
            <a:endParaRPr lang="en-US" sz="54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6" name="Pie 5"/>
          <p:cNvSpPr/>
          <p:nvPr/>
        </p:nvSpPr>
        <p:spPr>
          <a:xfrm>
            <a:off x="2667000" y="1058021"/>
            <a:ext cx="2743200" cy="274320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>
              <a:solidFill>
                <a:prstClr val="white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 rot="16200000">
            <a:off x="2667000" y="1123950"/>
            <a:ext cx="2743200" cy="27432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/>
          </a:p>
        </p:txBody>
      </p:sp>
      <p:sp>
        <p:nvSpPr>
          <p:cNvPr id="8" name="Pie 7"/>
          <p:cNvSpPr/>
          <p:nvPr/>
        </p:nvSpPr>
        <p:spPr>
          <a:xfrm rot="5400000">
            <a:off x="2752463" y="1058021"/>
            <a:ext cx="2743200" cy="27432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7848600" y="4745150"/>
            <a:ext cx="1295400" cy="398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8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7B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www.360pmo.com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864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/>
              <a:t>At the conclusion of this lesson, students will be able to</a:t>
            </a:r>
            <a:r>
              <a:rPr lang="en-CA" b="1" dirty="0" smtClean="0"/>
              <a:t>:</a:t>
            </a:r>
          </a:p>
          <a:p>
            <a:pPr lvl="0"/>
            <a:r>
              <a:rPr lang="en-US" dirty="0" smtClean="0"/>
              <a:t>Explain the Agile </a:t>
            </a:r>
            <a:r>
              <a:rPr lang="en-US" dirty="0"/>
              <a:t>mindset</a:t>
            </a:r>
          </a:p>
          <a:p>
            <a:pPr lvl="0"/>
            <a:r>
              <a:rPr lang="en-US" dirty="0"/>
              <a:t>Describe situations where Agile best fits</a:t>
            </a:r>
          </a:p>
          <a:p>
            <a:pPr lvl="0"/>
            <a:r>
              <a:rPr lang="en-US" dirty="0"/>
              <a:t>List the benefits of using Agile</a:t>
            </a:r>
          </a:p>
          <a:p>
            <a:pPr lvl="0"/>
            <a:r>
              <a:rPr lang="en-US" dirty="0"/>
              <a:t>Know the origin/history of Agile</a:t>
            </a:r>
          </a:p>
          <a:p>
            <a:pPr lvl="0"/>
            <a:r>
              <a:rPr lang="en-US" dirty="0"/>
              <a:t>Demonstrate </a:t>
            </a:r>
            <a:r>
              <a:rPr lang="en-US" dirty="0" smtClean="0"/>
              <a:t> an understanding of the </a:t>
            </a:r>
            <a:r>
              <a:rPr lang="en-US" dirty="0"/>
              <a:t>Agile </a:t>
            </a:r>
            <a:r>
              <a:rPr lang="en-US" dirty="0" smtClean="0"/>
              <a:t>Manifesto, Values, </a:t>
            </a:r>
            <a:r>
              <a:rPr lang="en-US" dirty="0"/>
              <a:t>Principles and Practices</a:t>
            </a:r>
          </a:p>
          <a:p>
            <a:pPr lvl="0"/>
            <a:r>
              <a:rPr lang="en-US" dirty="0"/>
              <a:t>Compare traditional vs. Agile  project management methods</a:t>
            </a:r>
          </a:p>
          <a:p>
            <a:pPr lvl="0"/>
            <a:r>
              <a:rPr lang="en-US" dirty="0"/>
              <a:t>Identify high-level differences from one Agile method to another</a:t>
            </a:r>
          </a:p>
        </p:txBody>
      </p:sp>
    </p:spTree>
    <p:extLst>
      <p:ext uri="{BB962C8B-B14F-4D97-AF65-F5344CB8AC3E}">
        <p14:creationId xmlns:p14="http://schemas.microsoft.com/office/powerpoint/2010/main" val="272477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Agile?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284717" y="1215500"/>
            <a:ext cx="282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rgbClr val="008000"/>
                </a:solidFill>
                <a:latin typeface="Segoe Script" panose="020B0504020000000003" pitchFamily="34" charset="0"/>
                <a:cs typeface="Arial" panose="020B0604020202020204" pitchFamily="34" charset="0"/>
              </a:rPr>
              <a:t>Methodology?</a:t>
            </a:r>
            <a:endParaRPr lang="en-CA" sz="2800" b="1" dirty="0">
              <a:solidFill>
                <a:srgbClr val="008000"/>
              </a:solidFill>
              <a:latin typeface="Segoe Script" panose="020B0504020000000003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491" y="1591507"/>
            <a:ext cx="3224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Framework?</a:t>
            </a:r>
            <a:endParaRPr lang="en-CA" sz="32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219" y="2767321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cs typeface="Arial" panose="020B0604020202020204" pitchFamily="34" charset="0"/>
              </a:defRPr>
            </a:lvl1pPr>
          </a:lstStyle>
          <a:p>
            <a:r>
              <a:rPr lang="en-CA" sz="3200" b="1" dirty="0">
                <a:solidFill>
                  <a:schemeClr val="tx2">
                    <a:lumMod val="75000"/>
                  </a:schemeClr>
                </a:solidFill>
                <a:latin typeface="Victorian LET" pitchFamily="2" charset="0"/>
              </a:rPr>
              <a:t>No </a:t>
            </a:r>
            <a:r>
              <a:rPr lang="en-CA" sz="3200" b="1" dirty="0" smtClean="0">
                <a:solidFill>
                  <a:schemeClr val="tx2">
                    <a:lumMod val="75000"/>
                  </a:schemeClr>
                </a:solidFill>
                <a:latin typeface="Victorian LET" pitchFamily="2" charset="0"/>
              </a:rPr>
              <a:t>Documentation !</a:t>
            </a:r>
            <a:endParaRPr lang="en-CA" sz="3200" b="1" dirty="0">
              <a:solidFill>
                <a:schemeClr val="tx2">
                  <a:lumMod val="75000"/>
                </a:schemeClr>
              </a:solidFill>
              <a:latin typeface="Victorian LE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1030" y="1256141"/>
            <a:ext cx="190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solidFill>
                  <a:srgbClr val="77BB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Design…</a:t>
            </a:r>
            <a:endParaRPr lang="en-CA" sz="3200" dirty="0">
              <a:solidFill>
                <a:srgbClr val="77BB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185" y="360854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Process?</a:t>
            </a:r>
            <a:endParaRPr lang="en-CA" sz="32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4117" y="4117987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i="1" dirty="0" smtClean="0">
                <a:solidFill>
                  <a:srgbClr val="CC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Approach?</a:t>
            </a:r>
            <a:endParaRPr lang="en-CA" sz="2400" b="1" i="1" dirty="0">
              <a:solidFill>
                <a:srgbClr val="CC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185" y="1912329"/>
            <a:ext cx="1905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No Discipline</a:t>
            </a:r>
            <a:endParaRPr lang="en-CA" sz="2400" b="1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1030" y="2596431"/>
            <a:ext cx="234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No Planning!</a:t>
            </a:r>
            <a:endParaRPr lang="en-CA" sz="2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9903" y="2633398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chemeClr val="accent4">
                    <a:lumMod val="75000"/>
                  </a:schemeClr>
                </a:solidFill>
                <a:cs typeface="Arial" panose="020B0604020202020204" pitchFamily="34" charset="0"/>
              </a:rPr>
              <a:t>Iterative</a:t>
            </a:r>
            <a:endParaRPr lang="en-CA" sz="2800" b="1" dirty="0">
              <a:solidFill>
                <a:schemeClr val="accent4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4492" y="2253295"/>
            <a:ext cx="2133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Another Fad</a:t>
            </a:r>
            <a:endParaRPr lang="en-CA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71031" y="3608547"/>
            <a:ext cx="1582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…Silver Bullet</a:t>
            </a:r>
            <a:endParaRPr lang="en-CA" sz="28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68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14302"/>
            <a:ext cx="1371600" cy="4282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4 AGILE VALUE</a:t>
            </a:r>
            <a:endParaRPr lang="en-CA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76199" y="595669"/>
            <a:ext cx="1371600" cy="222524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12 AGILE PRINCIPLES</a:t>
            </a:r>
            <a:endParaRPr lang="en-CA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76199" y="2898320"/>
            <a:ext cx="1371601" cy="21467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/>
              <a:t>MANY AGILE PRACTICES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0542" y="595669"/>
            <a:ext cx="6999259" cy="2225249"/>
          </a:xfrm>
          <a:prstGeom prst="rect">
            <a:avLst/>
          </a:prstGeom>
          <a:solidFill>
            <a:schemeClr val="tx2">
              <a:lumMod val="60000"/>
              <a:lumOff val="40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/>
          </a:p>
        </p:txBody>
      </p:sp>
      <p:sp>
        <p:nvSpPr>
          <p:cNvPr id="8" name="Rectangle 7"/>
          <p:cNvSpPr/>
          <p:nvPr/>
        </p:nvSpPr>
        <p:spPr>
          <a:xfrm>
            <a:off x="1640541" y="114302"/>
            <a:ext cx="6999261" cy="428201"/>
          </a:xfrm>
          <a:prstGeom prst="rect">
            <a:avLst/>
          </a:prstGeom>
          <a:solidFill>
            <a:schemeClr val="accent6">
              <a:lumMod val="75000"/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142393"/>
            <a:ext cx="3409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CA" sz="1000" dirty="0"/>
              <a:t>Individuals and interactions over processes and tools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000" dirty="0"/>
              <a:t>Working software over comprehensive </a:t>
            </a:r>
            <a:r>
              <a:rPr lang="en-CA" sz="1000" dirty="0" smtClean="0"/>
              <a:t>documentation</a:t>
            </a:r>
            <a:endParaRPr lang="en-CA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641786"/>
            <a:ext cx="3349599" cy="208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CA" sz="900" dirty="0" smtClean="0"/>
              <a:t>Our </a:t>
            </a:r>
            <a:r>
              <a:rPr lang="en-CA" sz="900" dirty="0"/>
              <a:t>highest priority is to satisfy the customer through early and continuous delivery of valuable software</a:t>
            </a:r>
            <a:r>
              <a:rPr lang="en-CA" sz="900" dirty="0" smtClean="0"/>
              <a:t>.</a:t>
            </a:r>
            <a:endParaRPr lang="en-CA" sz="900" dirty="0"/>
          </a:p>
          <a:p>
            <a:pPr marL="342900" indent="-342900" algn="just">
              <a:buFont typeface="+mj-lt"/>
              <a:buAutoNum type="arabicPeriod"/>
            </a:pPr>
            <a:r>
              <a:rPr lang="en-CA" sz="900" dirty="0" smtClean="0"/>
              <a:t>Welcome </a:t>
            </a:r>
            <a:r>
              <a:rPr lang="en-CA" sz="900" dirty="0"/>
              <a:t>changing requirements, even late in  development. Agile processes harness change for  the customer's competitive advantage.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CA" sz="900" dirty="0" smtClean="0"/>
              <a:t>Deliver </a:t>
            </a:r>
            <a:r>
              <a:rPr lang="en-CA" sz="900" dirty="0"/>
              <a:t>working software frequently, from a  couple of weeks to a couple of months, with a  preference to the shorter timescale.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CA" sz="900" dirty="0" smtClean="0"/>
              <a:t>Business </a:t>
            </a:r>
            <a:r>
              <a:rPr lang="en-CA" sz="900" dirty="0"/>
              <a:t>people and developers must work  together daily throughout the project.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CA" sz="900" dirty="0" smtClean="0"/>
              <a:t>Build </a:t>
            </a:r>
            <a:r>
              <a:rPr lang="en-CA" sz="900" dirty="0"/>
              <a:t>projects around motivated individuals.  Give them the environment and support they need,  and trust them to get the job done</a:t>
            </a:r>
            <a:r>
              <a:rPr lang="en-CA" sz="900" dirty="0" smtClean="0"/>
              <a:t>.</a:t>
            </a:r>
            <a:endParaRPr lang="en-CA" sz="900" dirty="0"/>
          </a:p>
        </p:txBody>
      </p:sp>
      <p:sp>
        <p:nvSpPr>
          <p:cNvPr id="11" name="Rectangle 10"/>
          <p:cNvSpPr/>
          <p:nvPr/>
        </p:nvSpPr>
        <p:spPr>
          <a:xfrm>
            <a:off x="1676401" y="2898320"/>
            <a:ext cx="6963400" cy="2146742"/>
          </a:xfrm>
          <a:prstGeom prst="rect">
            <a:avLst/>
          </a:prstGeom>
          <a:solidFill>
            <a:schemeClr val="tx1">
              <a:lumMod val="50000"/>
              <a:lumOff val="50000"/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40542" y="2882059"/>
            <a:ext cx="21910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Time-boxing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Retrospective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Spike Solution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Planning Poker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Backlog Prioritization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Progress Elaboration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Minimal marketable Features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Personas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Story Mapping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User Stories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Product Backlog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Visualize Workflow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Wireframe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Daily Stand-up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30461" y="2882059"/>
            <a:ext cx="21910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Limit Work in Progress (WIP)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Avoid Waste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Short Iterations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Sprint Goals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Servant Leader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Self -organization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Team Agreements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Release Goals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Release Plan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Project Chartering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Quality Assurance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Refactoring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Relative Sizing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Product Vision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7376791" y="2996562"/>
            <a:ext cx="298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Doing Agile……</a:t>
            </a:r>
            <a:endParaRPr lang="en-CA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7421703" y="1241582"/>
            <a:ext cx="2982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6">
                    <a:lumMod val="50000"/>
                  </a:schemeClr>
                </a:solidFill>
              </a:rPr>
              <a:t>Being  Agile……</a:t>
            </a:r>
            <a:endParaRPr lang="en-C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4713" y="2882059"/>
            <a:ext cx="21910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/>
              <a:t>Pair Programming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Face to Face Conversation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Osmotic Communication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Test Driven Development (TDD)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Velocity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Unit Testing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Test First Development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Technical Debt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Task board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Swarming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Regression Test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Minimum Viable Product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Last Responsible Moment (LRM)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CA" sz="1000" dirty="0" smtClean="0"/>
              <a:t>……..</a:t>
            </a:r>
            <a:endParaRPr lang="en-CA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158101" y="142393"/>
            <a:ext cx="3481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n-CA" sz="1000" dirty="0" smtClean="0"/>
              <a:t>Customer </a:t>
            </a:r>
            <a:r>
              <a:rPr lang="en-CA" sz="1000" dirty="0"/>
              <a:t>collaboration over contract negotiation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n-CA" sz="1000" dirty="0"/>
              <a:t>Responding to change over following a plan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86190" y="581773"/>
            <a:ext cx="3553611" cy="2386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 startAt="6"/>
            </a:pPr>
            <a:r>
              <a:rPr lang="en-CA" sz="900" dirty="0" smtClean="0"/>
              <a:t>The </a:t>
            </a:r>
            <a:r>
              <a:rPr lang="en-CA" sz="900" dirty="0"/>
              <a:t>most efficient and effective method of  conveying information to and within a development  team is face-to-face conversation.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en-CA" sz="900" dirty="0" smtClean="0"/>
              <a:t>Working </a:t>
            </a:r>
            <a:r>
              <a:rPr lang="en-CA" sz="900" dirty="0"/>
              <a:t>software is the primary measure of progress.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en-CA" sz="900" dirty="0" smtClean="0"/>
              <a:t>Agile </a:t>
            </a:r>
            <a:r>
              <a:rPr lang="en-CA" sz="900" dirty="0"/>
              <a:t>processes promote sustainable development. The sponsors, developers, and users should be able to maintain a constant pace indefinitely.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en-CA" sz="900" dirty="0" smtClean="0"/>
              <a:t>Continuous </a:t>
            </a:r>
            <a:r>
              <a:rPr lang="en-CA" sz="900" dirty="0"/>
              <a:t>attention to technical excellence and good design enhances agility.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en-CA" sz="900" dirty="0" smtClean="0"/>
              <a:t>Simplicity-</a:t>
            </a:r>
            <a:r>
              <a:rPr lang="en-CA" sz="900" dirty="0"/>
              <a:t>-the art of maximizing the amount of work not done--is essential.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en-CA" sz="900" dirty="0" smtClean="0"/>
              <a:t>The </a:t>
            </a:r>
            <a:r>
              <a:rPr lang="en-CA" sz="900" dirty="0"/>
              <a:t>best architectures, requirements, and designs emerge from self-organizing teams.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en-CA" sz="900" dirty="0" smtClean="0"/>
              <a:t>At </a:t>
            </a:r>
            <a:r>
              <a:rPr lang="en-CA" sz="900" dirty="0"/>
              <a:t>regular intervals, the team reflects on how to become more effective, then tunes and adjusts its behavior accordingly.</a:t>
            </a:r>
          </a:p>
        </p:txBody>
      </p:sp>
    </p:spTree>
    <p:extLst>
      <p:ext uri="{BB962C8B-B14F-4D97-AF65-F5344CB8AC3E}">
        <p14:creationId xmlns:p14="http://schemas.microsoft.com/office/powerpoint/2010/main" val="78274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What’s </a:t>
            </a:r>
            <a:r>
              <a:rPr lang="en-CA" dirty="0" smtClean="0"/>
              <a:t>Different?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50793"/>
              </p:ext>
            </p:extLst>
          </p:nvPr>
        </p:nvGraphicFramePr>
        <p:xfrm>
          <a:off x="381000" y="742950"/>
          <a:ext cx="838200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000"/>
                <a:gridCol w="4191000"/>
              </a:tblGrid>
              <a:tr h="251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25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Traditional</a:t>
                      </a:r>
                      <a:endParaRPr lang="en-CA" sz="125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BB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25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Agile</a:t>
                      </a:r>
                      <a:endParaRPr lang="en-CA" sz="125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BB44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Defined process: Control</a:t>
                      </a:r>
                      <a:r>
                        <a:rPr lang="en-CA" sz="1400" baseline="0" dirty="0" smtClean="0">
                          <a:latin typeface="+mn-lt"/>
                          <a:cs typeface="Arial" panose="020B0604020202020204" pitchFamily="34" charset="0"/>
                        </a:rPr>
                        <a:t> and Coordinated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Empirical</a:t>
                      </a:r>
                      <a:r>
                        <a:rPr lang="en-CA" sz="1400" baseline="0" dirty="0" smtClean="0">
                          <a:latin typeface="+mn-lt"/>
                          <a:cs typeface="Arial" panose="020B0604020202020204" pitchFamily="34" charset="0"/>
                        </a:rPr>
                        <a:t> process: </a:t>
                      </a: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Inspect and Adapt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Work is organize around the team</a:t>
                      </a: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Team organize around work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Work is assigned</a:t>
                      </a:r>
                      <a:r>
                        <a:rPr lang="en-CA" sz="1400" baseline="0" dirty="0" smtClean="0">
                          <a:latin typeface="+mn-lt"/>
                          <a:cs typeface="Arial" panose="020B0604020202020204" pitchFamily="34" charset="0"/>
                        </a:rPr>
                        <a:t> or push to the team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Work is store</a:t>
                      </a:r>
                      <a:r>
                        <a:rPr lang="en-CA" sz="1400" baseline="0" dirty="0" smtClean="0">
                          <a:latin typeface="+mn-lt"/>
                          <a:cs typeface="Arial" panose="020B0604020202020204" pitchFamily="34" charset="0"/>
                        </a:rPr>
                        <a:t> in queue and team pull the tasks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Plan all in advance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Plan as you</a:t>
                      </a:r>
                      <a:r>
                        <a:rPr lang="en-CA" sz="1400" baseline="0" dirty="0" smtClean="0">
                          <a:latin typeface="+mn-lt"/>
                          <a:cs typeface="Arial" panose="020B0604020202020204" pitchFamily="34" charset="0"/>
                        </a:rPr>
                        <a:t> go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Work breakdown structure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Feature breakdown</a:t>
                      </a:r>
                      <a:r>
                        <a:rPr lang="en-CA" sz="1400" baseline="0" dirty="0" smtClean="0">
                          <a:latin typeface="+mn-lt"/>
                          <a:cs typeface="Arial" panose="020B0604020202020204" pitchFamily="34" charset="0"/>
                        </a:rPr>
                        <a:t> structure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Functional specs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User stories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Gantt chart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Release</a:t>
                      </a:r>
                      <a:r>
                        <a:rPr lang="en-CA" sz="1400" baseline="0" dirty="0" smtClean="0">
                          <a:latin typeface="+mn-lt"/>
                          <a:cs typeface="Arial" panose="020B0604020202020204" pitchFamily="34" charset="0"/>
                        </a:rPr>
                        <a:t> plan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Status report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Information radiators/deliver</a:t>
                      </a:r>
                      <a:r>
                        <a:rPr lang="en-CA" sz="1400" baseline="0" dirty="0" smtClean="0">
                          <a:latin typeface="+mn-lt"/>
                          <a:cs typeface="Arial" panose="020B0604020202020204" pitchFamily="34" charset="0"/>
                        </a:rPr>
                        <a:t> as you go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Learn at the</a:t>
                      </a:r>
                      <a:r>
                        <a:rPr lang="en-CA" sz="1400" baseline="0" dirty="0" smtClean="0">
                          <a:latin typeface="+mn-lt"/>
                          <a:cs typeface="Arial" panose="020B0604020202020204" pitchFamily="34" charset="0"/>
                        </a:rPr>
                        <a:t> end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Learn every iteration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Follow the plan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Adapt everything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Manage task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Manage team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Conventional project team</a:t>
                      </a:r>
                      <a:r>
                        <a:rPr lang="en-CA" sz="14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Self-organized</a:t>
                      </a:r>
                      <a:r>
                        <a:rPr lang="en-CA" sz="1400" baseline="0" dirty="0" smtClean="0">
                          <a:latin typeface="+mn-lt"/>
                          <a:cs typeface="Arial" panose="020B0604020202020204" pitchFamily="34" charset="0"/>
                        </a:rPr>
                        <a:t> project teams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Avoid change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Embrace change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Prescriptive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400" dirty="0" smtClean="0">
                          <a:latin typeface="+mn-lt"/>
                          <a:cs typeface="Arial" panose="020B0604020202020204" pitchFamily="34" charset="0"/>
                        </a:rPr>
                        <a:t>Adaptive</a:t>
                      </a:r>
                      <a:endParaRPr lang="en-CA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1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Multiple </a:t>
            </a:r>
            <a:r>
              <a:rPr lang="en-CA" dirty="0"/>
              <a:t>Level of Planning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14600" y="1745218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CA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Roadmap</a:t>
            </a:r>
            <a:endParaRPr lang="en-CA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4600" y="2060571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CA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Release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4600" y="2302424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CA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Iteration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14600" y="2759409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CA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Daily</a:t>
            </a:r>
            <a:endParaRPr lang="en-CA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4600" y="1440418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CA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Vision</a:t>
            </a:r>
            <a:endParaRPr lang="en-CA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043777" y="3028950"/>
            <a:ext cx="4732192" cy="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43777" y="2580656"/>
            <a:ext cx="4705590" cy="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55560" y="2343150"/>
            <a:ext cx="4716841" cy="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43778" y="2057400"/>
            <a:ext cx="4728623" cy="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43777" y="1774595"/>
            <a:ext cx="4717575" cy="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16283" y="4304479"/>
            <a:ext cx="190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Planning Onion</a:t>
            </a:r>
            <a:endParaRPr lang="en-CA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7907655" y="1698925"/>
            <a:ext cx="361950" cy="1412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4125"/>
            <a:ext cx="308451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13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User Story Template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2655888"/>
            <a:ext cx="6172200" cy="50055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 smtClean="0"/>
              <a:t>I want/would like/should/can </a:t>
            </a:r>
            <a:r>
              <a:rPr lang="en-CA" sz="2800" b="1" dirty="0">
                <a:solidFill>
                  <a:srgbClr val="77BB44"/>
                </a:solidFill>
              </a:rPr>
              <a:t>&lt;Function&gt;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64356" y="1156961"/>
            <a:ext cx="1668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Who?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311383" y="1513579"/>
            <a:ext cx="990600" cy="42419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43800" y="183857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What?</a:t>
            </a:r>
            <a:endParaRPr lang="en-CA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629400" y="2184086"/>
            <a:ext cx="914400" cy="423572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601" y="4008135"/>
            <a:ext cx="1668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Why?</a:t>
            </a:r>
            <a:endParaRPr lang="en-CA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6629400" y="4008135"/>
            <a:ext cx="457201" cy="26161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685800" y="1905907"/>
            <a:ext cx="2205842" cy="48996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77BB44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77BB44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77BB4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77BB4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77BB4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CA" sz="2800" dirty="0" smtClean="0"/>
              <a:t>As  a </a:t>
            </a:r>
            <a:r>
              <a:rPr lang="en-CA" sz="2800" b="1" dirty="0">
                <a:solidFill>
                  <a:srgbClr val="77BB44"/>
                </a:solidFill>
              </a:rPr>
              <a:t>&lt;ROLE&gt;,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85800" y="3416458"/>
            <a:ext cx="5943601" cy="5152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77BB44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77BB44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77BB4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77BB4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77BB4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CA" sz="2800" dirty="0" smtClean="0"/>
              <a:t>So that </a:t>
            </a:r>
            <a:r>
              <a:rPr lang="en-CA" sz="2800" b="1" dirty="0" smtClean="0">
                <a:solidFill>
                  <a:srgbClr val="77BB44"/>
                </a:solidFill>
              </a:rPr>
              <a:t>&lt;BUSINESS VALUE/BENEFIT&gt;</a:t>
            </a:r>
            <a:endParaRPr lang="en-CA" sz="2800" b="1" dirty="0">
              <a:solidFill>
                <a:srgbClr val="77BB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1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 Backlog Prioritization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352800" y="4390844"/>
            <a:ext cx="2362200" cy="307448"/>
            <a:chOff x="1755523" y="3293738"/>
            <a:chExt cx="1161637" cy="31167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755524" y="3605408"/>
              <a:ext cx="1161636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1755523" y="3302834"/>
              <a:ext cx="4077" cy="30176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2905827" y="3293738"/>
              <a:ext cx="4077" cy="30176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3939779" y="965207"/>
            <a:ext cx="1664506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USER STORY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7292" y="965207"/>
            <a:ext cx="432183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1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39779" y="1225624"/>
            <a:ext cx="1664506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USER STORY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7292" y="1225624"/>
            <a:ext cx="432183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2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39779" y="1486042"/>
            <a:ext cx="1664506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USER STORY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7292" y="1486042"/>
            <a:ext cx="432183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3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39779" y="1746459"/>
            <a:ext cx="1664506" cy="228600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SPIKE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7292" y="1746459"/>
            <a:ext cx="432183" cy="228600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9779" y="2006876"/>
            <a:ext cx="1664506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USER STORY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7292" y="2006876"/>
            <a:ext cx="432183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5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39779" y="2267294"/>
            <a:ext cx="1664506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USER STORY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7292" y="2267294"/>
            <a:ext cx="432183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6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39779" y="2527711"/>
            <a:ext cx="1664506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USER STORY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7292" y="2527711"/>
            <a:ext cx="432183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7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39779" y="2788128"/>
            <a:ext cx="1664506" cy="228600"/>
          </a:xfrm>
          <a:prstGeom prst="rect">
            <a:avLst/>
          </a:prstGeom>
          <a:solidFill>
            <a:srgbClr val="77BB44"/>
          </a:solidFill>
          <a:ln w="9525">
            <a:solidFill>
              <a:srgbClr val="77B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DEFECT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7292" y="2788128"/>
            <a:ext cx="432183" cy="228600"/>
          </a:xfrm>
          <a:prstGeom prst="rect">
            <a:avLst/>
          </a:prstGeom>
          <a:solidFill>
            <a:srgbClr val="77BB44"/>
          </a:solidFill>
          <a:ln w="9525">
            <a:solidFill>
              <a:srgbClr val="77B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8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39779" y="3048545"/>
            <a:ext cx="1664506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USER STORY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7292" y="3048545"/>
            <a:ext cx="432183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9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39779" y="3301731"/>
            <a:ext cx="1664506" cy="228600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>
                <a:solidFill>
                  <a:schemeClr val="bg1"/>
                </a:solidFill>
              </a:rPr>
              <a:t>SPIKE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37292" y="3301731"/>
            <a:ext cx="432183" cy="228600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939779" y="3562148"/>
            <a:ext cx="1664506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USER STORY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7292" y="3562148"/>
            <a:ext cx="432183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11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39779" y="3822566"/>
            <a:ext cx="1664506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USER STORY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7292" y="3822566"/>
            <a:ext cx="432183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12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39779" y="4082983"/>
            <a:ext cx="1664506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USER STORY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7292" y="4082983"/>
            <a:ext cx="432183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13</a:t>
            </a: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39779" y="4343400"/>
            <a:ext cx="1664506" cy="228600"/>
          </a:xfrm>
          <a:prstGeom prst="rect">
            <a:avLst/>
          </a:prstGeom>
          <a:solidFill>
            <a:srgbClr val="77BB44"/>
          </a:solidFill>
          <a:ln w="9525">
            <a:solidFill>
              <a:srgbClr val="77B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dirty="0" smtClean="0">
                <a:solidFill>
                  <a:schemeClr val="bg1"/>
                </a:solidFill>
              </a:rPr>
              <a:t>DEFECT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7292" y="4343400"/>
            <a:ext cx="432183" cy="228600"/>
          </a:xfrm>
          <a:prstGeom prst="rect">
            <a:avLst/>
          </a:prstGeom>
          <a:solidFill>
            <a:srgbClr val="77BB44"/>
          </a:solidFill>
          <a:ln w="9525">
            <a:solidFill>
              <a:srgbClr val="77B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bg1"/>
                </a:solidFill>
              </a:rPr>
              <a:t>14</a:t>
            </a:r>
            <a:endParaRPr lang="en-CA" sz="1200" dirty="0">
              <a:solidFill>
                <a:schemeClr val="bg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818361" y="1028701"/>
            <a:ext cx="1731818" cy="430442"/>
            <a:chOff x="533400" y="1439343"/>
            <a:chExt cx="1905000" cy="694446"/>
          </a:xfrm>
        </p:grpSpPr>
        <p:sp>
          <p:nvSpPr>
            <p:cNvPr id="45" name="Oval 44"/>
            <p:cNvSpPr/>
            <p:nvPr/>
          </p:nvSpPr>
          <p:spPr>
            <a:xfrm>
              <a:off x="533400" y="1439343"/>
              <a:ext cx="1905000" cy="69444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5332" y="1504512"/>
              <a:ext cx="1561134" cy="546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Dependencies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52581" y="2516891"/>
            <a:ext cx="1731818" cy="441625"/>
            <a:chOff x="533400" y="1439343"/>
            <a:chExt cx="1905000" cy="712488"/>
          </a:xfrm>
        </p:grpSpPr>
        <p:sp>
          <p:nvSpPr>
            <p:cNvPr id="52" name="Oval 51"/>
            <p:cNvSpPr/>
            <p:nvPr/>
          </p:nvSpPr>
          <p:spPr>
            <a:xfrm>
              <a:off x="533400" y="1439343"/>
              <a:ext cx="1905000" cy="69444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80496" y="1555976"/>
              <a:ext cx="1561134" cy="595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Risk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338132" y="1028699"/>
            <a:ext cx="1731818" cy="417350"/>
            <a:chOff x="533400" y="1439343"/>
            <a:chExt cx="1905000" cy="740657"/>
          </a:xfrm>
        </p:grpSpPr>
        <p:sp>
          <p:nvSpPr>
            <p:cNvPr id="55" name="Oval 54"/>
            <p:cNvSpPr/>
            <p:nvPr/>
          </p:nvSpPr>
          <p:spPr>
            <a:xfrm>
              <a:off x="533400" y="1439343"/>
              <a:ext cx="1905000" cy="69444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92914" y="1524559"/>
              <a:ext cx="1561134" cy="655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Value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870634" y="2516891"/>
            <a:ext cx="1731818" cy="393917"/>
            <a:chOff x="533400" y="1439343"/>
            <a:chExt cx="1905000" cy="699071"/>
          </a:xfrm>
        </p:grpSpPr>
        <p:sp>
          <p:nvSpPr>
            <p:cNvPr id="58" name="Oval 57"/>
            <p:cNvSpPr/>
            <p:nvPr/>
          </p:nvSpPr>
          <p:spPr>
            <a:xfrm>
              <a:off x="533400" y="1439343"/>
              <a:ext cx="1905000" cy="69444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17750" y="1482973"/>
              <a:ext cx="1561134" cy="655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Resources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13123" y="3993700"/>
            <a:ext cx="1731818" cy="430442"/>
            <a:chOff x="533400" y="1439343"/>
            <a:chExt cx="1905000" cy="694446"/>
          </a:xfrm>
        </p:grpSpPr>
        <p:sp>
          <p:nvSpPr>
            <p:cNvPr id="61" name="Oval 60"/>
            <p:cNvSpPr/>
            <p:nvPr/>
          </p:nvSpPr>
          <p:spPr>
            <a:xfrm>
              <a:off x="533400" y="1439343"/>
              <a:ext cx="1905000" cy="69444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93636" y="1466707"/>
              <a:ext cx="1561134" cy="595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Cost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598803" y="4010633"/>
            <a:ext cx="1731818" cy="391311"/>
            <a:chOff x="545818" y="1469395"/>
            <a:chExt cx="1905000" cy="694446"/>
          </a:xfrm>
        </p:grpSpPr>
        <p:sp>
          <p:nvSpPr>
            <p:cNvPr id="64" name="Oval 63"/>
            <p:cNvSpPr/>
            <p:nvPr/>
          </p:nvSpPr>
          <p:spPr>
            <a:xfrm>
              <a:off x="545818" y="1469395"/>
              <a:ext cx="1905000" cy="69444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55004" y="1494153"/>
              <a:ext cx="1561134" cy="655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Knowledge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Right Arrow 49"/>
          <p:cNvSpPr/>
          <p:nvPr/>
        </p:nvSpPr>
        <p:spPr>
          <a:xfrm rot="2134350">
            <a:off x="2641599" y="1396933"/>
            <a:ext cx="533400" cy="215222"/>
          </a:xfrm>
          <a:prstGeom prst="rightArrow">
            <a:avLst/>
          </a:prstGeom>
          <a:solidFill>
            <a:srgbClr val="77BB44"/>
          </a:solidFill>
          <a:ln w="9525">
            <a:solidFill>
              <a:srgbClr val="77B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2539523" y="2642278"/>
            <a:ext cx="533400" cy="215222"/>
          </a:xfrm>
          <a:prstGeom prst="rightArrow">
            <a:avLst/>
          </a:prstGeom>
          <a:solidFill>
            <a:srgbClr val="77BB44"/>
          </a:solidFill>
          <a:ln w="9525">
            <a:solidFill>
              <a:srgbClr val="77B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68" name="Right Arrow 67"/>
          <p:cNvSpPr/>
          <p:nvPr/>
        </p:nvSpPr>
        <p:spPr>
          <a:xfrm rot="20351351">
            <a:off x="2539522" y="3829254"/>
            <a:ext cx="533400" cy="215222"/>
          </a:xfrm>
          <a:prstGeom prst="rightArrow">
            <a:avLst/>
          </a:prstGeom>
          <a:solidFill>
            <a:srgbClr val="77BB44"/>
          </a:solidFill>
          <a:ln w="9525">
            <a:solidFill>
              <a:srgbClr val="77B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69" name="Right Arrow 68"/>
          <p:cNvSpPr/>
          <p:nvPr/>
        </p:nvSpPr>
        <p:spPr>
          <a:xfrm rot="9064712">
            <a:off x="5827327" y="1383967"/>
            <a:ext cx="533400" cy="215222"/>
          </a:xfrm>
          <a:prstGeom prst="rightArrow">
            <a:avLst/>
          </a:prstGeom>
          <a:solidFill>
            <a:srgbClr val="77BB44"/>
          </a:solidFill>
          <a:ln w="9525">
            <a:solidFill>
              <a:srgbClr val="77B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0" name="Right Arrow 69"/>
          <p:cNvSpPr/>
          <p:nvPr/>
        </p:nvSpPr>
        <p:spPr>
          <a:xfrm rot="10800000">
            <a:off x="6130154" y="2642278"/>
            <a:ext cx="533400" cy="215222"/>
          </a:xfrm>
          <a:prstGeom prst="rightArrow">
            <a:avLst/>
          </a:prstGeom>
          <a:solidFill>
            <a:srgbClr val="77BB44"/>
          </a:solidFill>
          <a:ln w="9525">
            <a:solidFill>
              <a:srgbClr val="77B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1" name="Right Arrow 70"/>
          <p:cNvSpPr/>
          <p:nvPr/>
        </p:nvSpPr>
        <p:spPr>
          <a:xfrm rot="12286097">
            <a:off x="5842921" y="3839110"/>
            <a:ext cx="533400" cy="215222"/>
          </a:xfrm>
          <a:prstGeom prst="rightArrow">
            <a:avLst/>
          </a:prstGeom>
          <a:solidFill>
            <a:srgbClr val="77BB44"/>
          </a:solidFill>
          <a:ln w="9525">
            <a:solidFill>
              <a:srgbClr val="77B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1610</Words>
  <Application>Microsoft Office PowerPoint</Application>
  <PresentationFormat>On-screen Show (16:9)</PresentationFormat>
  <Paragraphs>414</Paragraphs>
  <Slides>28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Agile Framework</vt:lpstr>
      <vt:lpstr>PowerPoint Presentation</vt:lpstr>
      <vt:lpstr>Learning Objectives</vt:lpstr>
      <vt:lpstr>What is Agile?</vt:lpstr>
      <vt:lpstr>PowerPoint Presentation</vt:lpstr>
      <vt:lpstr>What’s Different?</vt:lpstr>
      <vt:lpstr>Multiple Level of Planning</vt:lpstr>
      <vt:lpstr>User Story Template</vt:lpstr>
      <vt:lpstr>Factors in Backlog Prioritization</vt:lpstr>
      <vt:lpstr>Operating Model of Agile Team</vt:lpstr>
      <vt:lpstr>PowerPoint Presentation</vt:lpstr>
      <vt:lpstr>Sequence the Scrum Events</vt:lpstr>
      <vt:lpstr>PowerPoint Presentation</vt:lpstr>
      <vt:lpstr>Match the Definitions</vt:lpstr>
      <vt:lpstr>Test Driven Development (TDD)</vt:lpstr>
      <vt:lpstr>5 Phases of Retrospective</vt:lpstr>
      <vt:lpstr>High Level Process Map</vt:lpstr>
      <vt:lpstr>PowerPoint Presentation</vt:lpstr>
      <vt:lpstr>How to Handle Defects</vt:lpstr>
      <vt:lpstr>PowerPoint Presentation</vt:lpstr>
      <vt:lpstr>Test Your Knowledge</vt:lpstr>
      <vt:lpstr>Test Your Knowledge</vt:lpstr>
      <vt:lpstr>Lesson Review</vt:lpstr>
      <vt:lpstr>Lesson Review (continue..)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PMI-ACP</dc:title>
  <dc:creator>aleem.khan</dc:creator>
  <cp:keywords>360PMO PMI-ACP Training Slides</cp:keywords>
  <cp:lastModifiedBy>Khan, Aleem</cp:lastModifiedBy>
  <cp:revision>717</cp:revision>
  <cp:lastPrinted>2014-02-01T07:01:18Z</cp:lastPrinted>
  <dcterms:created xsi:type="dcterms:W3CDTF">2006-08-16T00:00:00Z</dcterms:created>
  <dcterms:modified xsi:type="dcterms:W3CDTF">2015-06-24T03:11:43Z</dcterms:modified>
  <cp:category>Training</cp:category>
</cp:coreProperties>
</file>